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69" r:id="rId2"/>
    <p:sldMasterId id="2147483888" r:id="rId3"/>
    <p:sldMasterId id="2147483902" r:id="rId4"/>
  </p:sldMasterIdLst>
  <p:notesMasterIdLst>
    <p:notesMasterId r:id="rId44"/>
  </p:notesMasterIdLst>
  <p:sldIdLst>
    <p:sldId id="1541" r:id="rId5"/>
    <p:sldId id="1561" r:id="rId6"/>
    <p:sldId id="1565" r:id="rId7"/>
    <p:sldId id="1566" r:id="rId8"/>
    <p:sldId id="657" r:id="rId9"/>
    <p:sldId id="1567" r:id="rId10"/>
    <p:sldId id="1557" r:id="rId11"/>
    <p:sldId id="690" r:id="rId12"/>
    <p:sldId id="409" r:id="rId13"/>
    <p:sldId id="1562" r:id="rId14"/>
    <p:sldId id="611" r:id="rId15"/>
    <p:sldId id="612" r:id="rId16"/>
    <p:sldId id="613" r:id="rId17"/>
    <p:sldId id="614" r:id="rId18"/>
    <p:sldId id="615" r:id="rId19"/>
    <p:sldId id="616" r:id="rId20"/>
    <p:sldId id="617" r:id="rId21"/>
    <p:sldId id="618" r:id="rId22"/>
    <p:sldId id="619" r:id="rId23"/>
    <p:sldId id="1570" r:id="rId24"/>
    <p:sldId id="620" r:id="rId25"/>
    <p:sldId id="621" r:id="rId26"/>
    <p:sldId id="622" r:id="rId27"/>
    <p:sldId id="623" r:id="rId28"/>
    <p:sldId id="624" r:id="rId29"/>
    <p:sldId id="625" r:id="rId30"/>
    <p:sldId id="626" r:id="rId31"/>
    <p:sldId id="627" r:id="rId32"/>
    <p:sldId id="628" r:id="rId33"/>
    <p:sldId id="629" r:id="rId34"/>
    <p:sldId id="1568" r:id="rId35"/>
    <p:sldId id="1563" r:id="rId36"/>
    <p:sldId id="630" r:id="rId37"/>
    <p:sldId id="414" r:id="rId38"/>
    <p:sldId id="1564" r:id="rId39"/>
    <p:sldId id="634" r:id="rId40"/>
    <p:sldId id="632" r:id="rId41"/>
    <p:sldId id="631" r:id="rId42"/>
    <p:sldId id="633" r:id="rId43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3399"/>
    <a:srgbClr val="0000FF"/>
    <a:srgbClr val="CCFFFF"/>
    <a:srgbClr val="FFCCFF"/>
    <a:srgbClr val="0074BF"/>
    <a:srgbClr val="A6E0E0"/>
    <a:srgbClr val="CC3300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01" autoAdjust="0"/>
    <p:restoredTop sz="86390" autoAdjust="0"/>
  </p:normalViewPr>
  <p:slideViewPr>
    <p:cSldViewPr>
      <p:cViewPr varScale="1">
        <p:scale>
          <a:sx n="93" d="100"/>
          <a:sy n="93" d="100"/>
        </p:scale>
        <p:origin x="648" y="33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087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0" tIns="47785" rIns="95570" bIns="47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869" y="0"/>
            <a:ext cx="2947233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0" tIns="47785" rIns="95570" bIns="47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2023/9/6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0" tIns="47785" rIns="95570" bIns="47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4087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0" tIns="47785" rIns="95570" bIns="4778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869" y="9430091"/>
            <a:ext cx="2947233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0" tIns="47785" rIns="95570" bIns="477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76508" indent="-298657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94627" indent="-23892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72478" indent="-23892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150328" indent="-23892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628179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106030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583881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061731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55702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55702">
                <a:defRPr/>
              </a:pPr>
              <a:t>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2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76508" indent="-298657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94627" indent="-23892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72478" indent="-23892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150328" indent="-23892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628179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106030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583881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061731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55702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55702">
                <a:defRPr/>
              </a:pPr>
              <a:t>3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70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67751" y="9462840"/>
            <a:ext cx="2951954" cy="44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369" tIns="0" rIns="18369" bIns="0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992204">
              <a:spcBef>
                <a:spcPct val="0"/>
              </a:spcBef>
              <a:defRPr/>
            </a:pPr>
            <a:fld id="{C4CB971D-3A3F-46C5-BE2B-C25B76BCD076}" type="slidenum">
              <a:rPr lang="en-US" altLang="zh-CN" sz="1000" i="1" baseline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92204">
                <a:spcBef>
                  <a:spcPct val="0"/>
                </a:spcBef>
                <a:defRPr/>
              </a:pPr>
              <a:t>9</a:t>
            </a:fld>
            <a:endParaRPr lang="en-US" altLang="zh-CN" sz="1000" i="1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955675"/>
            <a:ext cx="4403725" cy="3303588"/>
          </a:xfrm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4185"/>
            <a:ext cx="4984962" cy="4469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499" tIns="48984" rIns="99499" bIns="48984" anchor="t"/>
          <a:lstStyle/>
          <a:p>
            <a:endParaRPr lang="zh-CN" altLang="zh-CN" i="1"/>
          </a:p>
        </p:txBody>
      </p:sp>
    </p:spTree>
    <p:extLst>
      <p:ext uri="{BB962C8B-B14F-4D97-AF65-F5344CB8AC3E}">
        <p14:creationId xmlns:p14="http://schemas.microsoft.com/office/powerpoint/2010/main" val="425216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76508" indent="-298657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94627" indent="-23892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72478" indent="-23892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150328" indent="-23892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628179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106030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583881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061731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55702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55702">
                <a:defRPr/>
              </a:pPr>
              <a:t>10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03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216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76508" indent="-298657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94627" indent="-23892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72478" indent="-23892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150328" indent="-23892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628179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106030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583881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061731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55702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55702">
                <a:defRPr/>
              </a:pPr>
              <a:t>32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08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702">
              <a:defRPr/>
            </a:pPr>
            <a:fld id="{77DE7ED3-F08B-42E1-9FA3-46A86819226E}" type="slidenum">
              <a:rPr lang="zh-CN" altLang="en-US">
                <a:solidFill>
                  <a:srgbClr val="000000"/>
                </a:solidFill>
              </a:rPr>
              <a:pPr defTabSz="955702">
                <a:defRPr/>
              </a:pPr>
              <a:t>34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56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76508" indent="-298657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94627" indent="-23892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72478" indent="-23892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150328" indent="-23892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628179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106030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583881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061731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55702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55702">
                <a:defRPr/>
              </a:pPr>
              <a:t>35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7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0"/>
              </a:spcBef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anose="02010609060101010101" pitchFamily="49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49257E-55D3-41F0-801A-E3D888A26E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Hong An @CS of USTC</a:t>
            </a:r>
          </a:p>
        </p:txBody>
      </p:sp>
    </p:spTree>
    <p:extLst>
      <p:ext uri="{BB962C8B-B14F-4D97-AF65-F5344CB8AC3E}">
        <p14:creationId xmlns:p14="http://schemas.microsoft.com/office/powerpoint/2010/main" val="305424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5397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6222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14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8137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68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959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822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8388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9560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5403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1523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联机映像占位符 2"/>
          <p:cNvSpPr>
            <a:spLocks noGrp="1"/>
          </p:cNvSpPr>
          <p:nvPr>
            <p:ph type="clipArt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F1A0903-52F4-47D3-ADE3-F62E55550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6CDB2C5-3689-4810-88D9-6DA7D276F2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1F0D04F-F837-41AF-A6FC-E0078EB32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4603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7939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46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97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7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39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94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84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83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62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91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33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42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06357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2023/9/6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2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9510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7768" y="6537325"/>
            <a:ext cx="22860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7455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669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2882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1103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4809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6262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0532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4101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099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46602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7437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4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baseline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48307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0" y="980728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148565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just">
              <a:buFont typeface="Wingdings" panose="05000000000000000000" pitchFamily="2" charset="2"/>
              <a:buChar char="n"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algn="just">
              <a:buFont typeface="Wingdings" panose="05000000000000000000" pitchFamily="2" charset="2"/>
              <a:buChar char="l"/>
              <a:defRPr sz="2000" b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200150" indent="-285750" algn="just">
              <a:buFont typeface="Wingdings" panose="05000000000000000000" pitchFamily="2" charset="2"/>
              <a:buChar char="p"/>
              <a:defRPr sz="18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657350" indent="-285750" algn="just">
              <a:buSzPct val="70000"/>
              <a:buFontTx/>
              <a:buChar char="○"/>
              <a:defRPr sz="160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828800" indent="0">
              <a:buFont typeface="Arial" panose="020B0604020202020204" pitchFamily="34" charset="0"/>
              <a:buNone/>
              <a:defRPr sz="16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</p:spTree>
    <p:extLst>
      <p:ext uri="{BB962C8B-B14F-4D97-AF65-F5344CB8AC3E}">
        <p14:creationId xmlns:p14="http://schemas.microsoft.com/office/powerpoint/2010/main" val="10831099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2023/9/6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6F42DEA-B9B9-45D5-96A0-2558790DF8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179512" y="6557698"/>
            <a:ext cx="2286000" cy="224102"/>
          </a:xfrm>
          <a:prstGeom prst="rect">
            <a:avLst/>
          </a:prstGeom>
          <a:ln/>
        </p:spPr>
        <p:txBody>
          <a:bodyPr anchor="ctr"/>
          <a:lstStyle>
            <a:lvl1pPr>
              <a:defRPr sz="1400" baseline="0"/>
            </a:lvl1pPr>
          </a:lstStyle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2023/9/6</a:t>
            </a:fld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914DB7-AD12-47E1-81D0-BD8F615DFB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293296" y="6557698"/>
            <a:ext cx="2743200" cy="224102"/>
          </a:xfrm>
          <a:prstGeom prst="rect">
            <a:avLst/>
          </a:prstGeom>
          <a:ln/>
        </p:spPr>
        <p:txBody>
          <a:bodyPr/>
          <a:lstStyle>
            <a:lvl1pPr algn="r">
              <a:defRPr sz="1400" baseline="0"/>
            </a:lvl1pPr>
          </a:lstStyle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6856612-883B-4082-BA93-A0A90DF38E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72250"/>
            <a:ext cx="3200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Hong An @CS of USTC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796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7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2023/9/6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252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32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3-3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Sequential Logic Circuits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06644" y="5019680"/>
            <a:ext cx="4326248" cy="179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ahoma" panose="020B0604030504040204" pitchFamily="34" charset="0"/>
              </a:rPr>
              <a:t>苗付友</a:t>
            </a:r>
            <a:endParaRPr lang="en-US" altLang="zh-CN" sz="3200" b="1" baseline="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mfy@ustc.edu.cn</a:t>
            </a:r>
            <a:b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Fall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计算机系统概论</a:t>
            </a:r>
            <a:endParaRPr lang="en-US" altLang="zh-CN" sz="2800" b="1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CS1002A</a:t>
            </a:r>
            <a:r>
              <a:rPr lang="en-US" altLang="zh-CN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.02</a:t>
            </a:r>
            <a:r>
              <a: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kern="0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+mj-cs"/>
              </a:rPr>
              <a:t>From Logic to Data Path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Sequential Logic Circuits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24474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3A55C8-2F6C-4146-9DE1-7E6998159993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577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089DA8-06CA-417A-B89F-28E67BE8A793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State Machine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Another type of sequential circuit</a:t>
            </a:r>
          </a:p>
          <a:p>
            <a:pPr marL="576263" lvl="1" indent="-234950"/>
            <a:r>
              <a:rPr lang="en-US" altLang="zh-CN"/>
              <a:t>Combines combinational logic with storage</a:t>
            </a:r>
          </a:p>
          <a:p>
            <a:pPr marL="576263" lvl="1" indent="-234950"/>
            <a:r>
              <a:rPr lang="en-US" altLang="zh-CN"/>
              <a:t>“Remembers” state, and changes output (and state) </a:t>
            </a:r>
            <a:br>
              <a:rPr lang="en-US" altLang="zh-CN"/>
            </a:br>
            <a:r>
              <a:rPr lang="en-US" altLang="zh-CN"/>
              <a:t>based on </a:t>
            </a:r>
            <a:r>
              <a:rPr lang="en-US" altLang="zh-CN">
                <a:solidFill>
                  <a:srgbClr val="009900"/>
                </a:solidFill>
              </a:rPr>
              <a:t>inputs</a:t>
            </a:r>
            <a:r>
              <a:rPr lang="en-US" altLang="zh-CN"/>
              <a:t> and </a:t>
            </a:r>
            <a:r>
              <a:rPr lang="en-US" altLang="zh-CN">
                <a:solidFill>
                  <a:srgbClr val="009900"/>
                </a:solidFill>
              </a:rPr>
              <a:t>current state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2495550" y="3122613"/>
            <a:ext cx="3043238" cy="28209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aseline="0">
              <a:latin typeface="Arial" charset="0"/>
              <a:ea typeface="+mn-ea"/>
            </a:endParaRPr>
          </a:p>
        </p:txBody>
      </p:sp>
      <p:sp>
        <p:nvSpPr>
          <p:cNvPr id="75783" name="Text Box 6"/>
          <p:cNvSpPr txBox="1">
            <a:spLocks noChangeArrowheads="1"/>
          </p:cNvSpPr>
          <p:nvPr/>
        </p:nvSpPr>
        <p:spPr bwMode="auto">
          <a:xfrm>
            <a:off x="3113088" y="3114675"/>
            <a:ext cx="180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0" i="1" baseline="0">
                <a:ea typeface="宋体" panose="02010600030101010101" pitchFamily="2" charset="-122"/>
              </a:rPr>
              <a:t>State Machine</a:t>
            </a:r>
          </a:p>
        </p:txBody>
      </p:sp>
      <p:sp>
        <p:nvSpPr>
          <p:cNvPr id="75784" name="Rectangle 7"/>
          <p:cNvSpPr>
            <a:spLocks noChangeArrowheads="1"/>
          </p:cNvSpPr>
          <p:nvPr/>
        </p:nvSpPr>
        <p:spPr bwMode="auto">
          <a:xfrm>
            <a:off x="3173413" y="3814763"/>
            <a:ext cx="1685925" cy="78263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ea typeface="宋体" panose="02010600030101010101" pitchFamily="2" charset="-122"/>
              </a:rPr>
              <a:t>Combinational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ea typeface="宋体" panose="02010600030101010101" pitchFamily="2" charset="-122"/>
              </a:rPr>
              <a:t>Logic Circuit</a:t>
            </a:r>
          </a:p>
        </p:txBody>
      </p:sp>
      <p:sp>
        <p:nvSpPr>
          <p:cNvPr id="75785" name="Rectangle 8"/>
          <p:cNvSpPr>
            <a:spLocks noChangeArrowheads="1"/>
          </p:cNvSpPr>
          <p:nvPr/>
        </p:nvSpPr>
        <p:spPr bwMode="auto">
          <a:xfrm>
            <a:off x="3173413" y="4881563"/>
            <a:ext cx="1685925" cy="782637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ea typeface="宋体" panose="02010600030101010101" pitchFamily="2" charset="-122"/>
              </a:rPr>
              <a:t>Storage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ea typeface="宋体" panose="02010600030101010101" pitchFamily="2" charset="-122"/>
              </a:rPr>
              <a:t>Elements</a:t>
            </a:r>
          </a:p>
        </p:txBody>
      </p:sp>
      <p:sp>
        <p:nvSpPr>
          <p:cNvPr id="75786" name="Text Box 9"/>
          <p:cNvSpPr txBox="1">
            <a:spLocks noChangeArrowheads="1"/>
          </p:cNvSpPr>
          <p:nvPr/>
        </p:nvSpPr>
        <p:spPr bwMode="auto">
          <a:xfrm>
            <a:off x="658813" y="3748088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Inputs</a:t>
            </a:r>
          </a:p>
        </p:txBody>
      </p:sp>
      <p:sp>
        <p:nvSpPr>
          <p:cNvPr id="75787" name="Text Box 10"/>
          <p:cNvSpPr txBox="1">
            <a:spLocks noChangeArrowheads="1"/>
          </p:cNvSpPr>
          <p:nvPr/>
        </p:nvSpPr>
        <p:spPr bwMode="auto">
          <a:xfrm>
            <a:off x="6378575" y="3748088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Outputs</a:t>
            </a:r>
          </a:p>
        </p:txBody>
      </p:sp>
      <p:sp>
        <p:nvSpPr>
          <p:cNvPr id="75788" name="Line 11"/>
          <p:cNvSpPr>
            <a:spLocks noChangeShapeType="1"/>
          </p:cNvSpPr>
          <p:nvPr/>
        </p:nvSpPr>
        <p:spPr bwMode="auto">
          <a:xfrm>
            <a:off x="1749425" y="3976688"/>
            <a:ext cx="1436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89" name="Line 12"/>
          <p:cNvSpPr>
            <a:spLocks noChangeShapeType="1"/>
          </p:cNvSpPr>
          <p:nvPr/>
        </p:nvSpPr>
        <p:spPr bwMode="auto">
          <a:xfrm>
            <a:off x="4867275" y="3976688"/>
            <a:ext cx="1436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75790" name="AutoShape 15"/>
          <p:cNvCxnSpPr>
            <a:cxnSpLocks noChangeShapeType="1"/>
            <a:stCxn id="75784" idx="3"/>
            <a:endCxn id="75785" idx="3"/>
          </p:cNvCxnSpPr>
          <p:nvPr/>
        </p:nvCxnSpPr>
        <p:spPr bwMode="auto">
          <a:xfrm>
            <a:off x="4868863" y="4206875"/>
            <a:ext cx="1587" cy="1066800"/>
          </a:xfrm>
          <a:prstGeom prst="bentConnector3">
            <a:avLst>
              <a:gd name="adj1" fmla="val 15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1" name="AutoShape 16"/>
          <p:cNvCxnSpPr>
            <a:cxnSpLocks noChangeShapeType="1"/>
            <a:stCxn id="75785" idx="1"/>
            <a:endCxn id="75784" idx="1"/>
          </p:cNvCxnSpPr>
          <p:nvPr/>
        </p:nvCxnSpPr>
        <p:spPr bwMode="auto">
          <a:xfrm rot="10800000" flipH="1">
            <a:off x="3163888" y="4206875"/>
            <a:ext cx="1587" cy="1066800"/>
          </a:xfrm>
          <a:prstGeom prst="bentConnector3">
            <a:avLst>
              <a:gd name="adj1" fmla="val -1710000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4779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8E2CBF-D314-41BA-8B15-AEAA2CC4051D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68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08B025-EFE7-4D0D-B03E-C08E9F69D023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Combinational vs. Sequential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Two types of “combination” locks</a:t>
            </a:r>
          </a:p>
        </p:txBody>
      </p:sp>
      <p:grpSp>
        <p:nvGrpSpPr>
          <p:cNvPr id="76806" name="Group 15"/>
          <p:cNvGrpSpPr>
            <a:grpSpLocks/>
          </p:cNvGrpSpPr>
          <p:nvPr/>
        </p:nvGrpSpPr>
        <p:grpSpPr bwMode="auto">
          <a:xfrm>
            <a:off x="1400175" y="2598738"/>
            <a:ext cx="2181225" cy="936625"/>
            <a:chOff x="386" y="1349"/>
            <a:chExt cx="1374" cy="590"/>
          </a:xfrm>
        </p:grpSpPr>
        <p:sp>
          <p:nvSpPr>
            <p:cNvPr id="76821" name="AutoShape 10"/>
            <p:cNvSpPr>
              <a:spLocks noChangeArrowheads="1"/>
            </p:cNvSpPr>
            <p:nvPr/>
          </p:nvSpPr>
          <p:spPr bwMode="auto">
            <a:xfrm>
              <a:off x="386" y="1349"/>
              <a:ext cx="1374" cy="387"/>
            </a:xfrm>
            <a:prstGeom prst="roundRect">
              <a:avLst>
                <a:gd name="adj" fmla="val 35389"/>
              </a:avLst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  <p:sp>
          <p:nvSpPr>
            <p:cNvPr id="76822" name="Rectangle 4"/>
            <p:cNvSpPr>
              <a:spLocks noChangeArrowheads="1"/>
            </p:cNvSpPr>
            <p:nvPr/>
          </p:nvSpPr>
          <p:spPr bwMode="auto">
            <a:xfrm>
              <a:off x="551" y="1503"/>
              <a:ext cx="264" cy="4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0" baseline="0"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76823" name="Rectangle 5"/>
            <p:cNvSpPr>
              <a:spLocks noChangeArrowheads="1"/>
            </p:cNvSpPr>
            <p:nvPr/>
          </p:nvSpPr>
          <p:spPr bwMode="auto">
            <a:xfrm>
              <a:off x="812" y="1503"/>
              <a:ext cx="264" cy="4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0" baseline="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76824" name="Rectangle 6"/>
            <p:cNvSpPr>
              <a:spLocks noChangeArrowheads="1"/>
            </p:cNvSpPr>
            <p:nvPr/>
          </p:nvSpPr>
          <p:spPr bwMode="auto">
            <a:xfrm>
              <a:off x="1081" y="1503"/>
              <a:ext cx="264" cy="4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0" baseline="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76825" name="Rectangle 7"/>
            <p:cNvSpPr>
              <a:spLocks noChangeArrowheads="1"/>
            </p:cNvSpPr>
            <p:nvPr/>
          </p:nvSpPr>
          <p:spPr bwMode="auto">
            <a:xfrm>
              <a:off x="1342" y="1503"/>
              <a:ext cx="264" cy="4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0" baseline="0">
                  <a:ea typeface="宋体" panose="02010600030101010101" pitchFamily="2" charset="-122"/>
                </a:rPr>
                <a:t>4</a:t>
              </a:r>
            </a:p>
          </p:txBody>
        </p:sp>
      </p:grpSp>
      <p:grpSp>
        <p:nvGrpSpPr>
          <p:cNvPr id="76807" name="Group 23"/>
          <p:cNvGrpSpPr>
            <a:grpSpLocks/>
          </p:cNvGrpSpPr>
          <p:nvPr/>
        </p:nvGrpSpPr>
        <p:grpSpPr bwMode="auto">
          <a:xfrm>
            <a:off x="6134100" y="1817688"/>
            <a:ext cx="1136650" cy="1838325"/>
            <a:chOff x="3390" y="1078"/>
            <a:chExt cx="716" cy="1158"/>
          </a:xfrm>
        </p:grpSpPr>
        <p:sp>
          <p:nvSpPr>
            <p:cNvPr id="76810" name="AutoShape 14"/>
            <p:cNvSpPr>
              <a:spLocks noChangeArrowheads="1"/>
            </p:cNvSpPr>
            <p:nvPr/>
          </p:nvSpPr>
          <p:spPr bwMode="auto">
            <a:xfrm>
              <a:off x="3547" y="1078"/>
              <a:ext cx="403" cy="7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  <p:grpSp>
          <p:nvGrpSpPr>
            <p:cNvPr id="76811" name="Group 13"/>
            <p:cNvGrpSpPr>
              <a:grpSpLocks/>
            </p:cNvGrpSpPr>
            <p:nvPr/>
          </p:nvGrpSpPr>
          <p:grpSpPr bwMode="auto">
            <a:xfrm>
              <a:off x="3390" y="1514"/>
              <a:ext cx="716" cy="716"/>
              <a:chOff x="3390" y="1514"/>
              <a:chExt cx="716" cy="716"/>
            </a:xfrm>
          </p:grpSpPr>
          <p:sp>
            <p:nvSpPr>
              <p:cNvPr id="76819" name="Oval 11"/>
              <p:cNvSpPr>
                <a:spLocks noChangeArrowheads="1"/>
              </p:cNvSpPr>
              <p:nvPr/>
            </p:nvSpPr>
            <p:spPr bwMode="auto">
              <a:xfrm>
                <a:off x="3390" y="1514"/>
                <a:ext cx="716" cy="7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b="0" baseline="0">
                  <a:ea typeface="宋体" panose="02010600030101010101" pitchFamily="2" charset="-122"/>
                </a:endParaRPr>
              </a:p>
            </p:txBody>
          </p:sp>
          <p:sp>
            <p:nvSpPr>
              <p:cNvPr id="76820" name="Oval 12"/>
              <p:cNvSpPr>
                <a:spLocks noChangeArrowheads="1"/>
              </p:cNvSpPr>
              <p:nvPr/>
            </p:nvSpPr>
            <p:spPr bwMode="auto">
              <a:xfrm>
                <a:off x="3612" y="1736"/>
                <a:ext cx="272" cy="27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b="0" baseline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6812" name="Text Box 16"/>
            <p:cNvSpPr txBox="1">
              <a:spLocks noChangeArrowheads="1"/>
            </p:cNvSpPr>
            <p:nvPr/>
          </p:nvSpPr>
          <p:spPr bwMode="auto">
            <a:xfrm>
              <a:off x="3619" y="1534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baseline="0">
                  <a:ea typeface="宋体" panose="02010600030101010101" pitchFamily="2" charset="-122"/>
                </a:rPr>
                <a:t>30</a:t>
              </a:r>
            </a:p>
          </p:txBody>
        </p:sp>
        <p:sp>
          <p:nvSpPr>
            <p:cNvPr id="76813" name="Text Box 17"/>
            <p:cNvSpPr txBox="1">
              <a:spLocks noChangeArrowheads="1"/>
            </p:cNvSpPr>
            <p:nvPr/>
          </p:nvSpPr>
          <p:spPr bwMode="auto">
            <a:xfrm>
              <a:off x="3619" y="2024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baseline="0">
                  <a:ea typeface="宋体" panose="02010600030101010101" pitchFamily="2" charset="-122"/>
                </a:rPr>
                <a:t>15</a:t>
              </a:r>
            </a:p>
          </p:txBody>
        </p:sp>
        <p:sp>
          <p:nvSpPr>
            <p:cNvPr id="76814" name="Text Box 18"/>
            <p:cNvSpPr txBox="1">
              <a:spLocks noChangeArrowheads="1"/>
            </p:cNvSpPr>
            <p:nvPr/>
          </p:nvSpPr>
          <p:spPr bwMode="auto">
            <a:xfrm>
              <a:off x="3884" y="165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baseline="0"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76815" name="Text Box 19"/>
            <p:cNvSpPr txBox="1">
              <a:spLocks noChangeArrowheads="1"/>
            </p:cNvSpPr>
            <p:nvPr/>
          </p:nvSpPr>
          <p:spPr bwMode="auto">
            <a:xfrm>
              <a:off x="3830" y="1891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baseline="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76816" name="Text Box 20"/>
            <p:cNvSpPr txBox="1">
              <a:spLocks noChangeArrowheads="1"/>
            </p:cNvSpPr>
            <p:nvPr/>
          </p:nvSpPr>
          <p:spPr bwMode="auto">
            <a:xfrm>
              <a:off x="3399" y="1891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baseline="0">
                  <a:ea typeface="宋体" panose="02010600030101010101" pitchFamily="2" charset="-122"/>
                </a:rPr>
                <a:t>20</a:t>
              </a:r>
            </a:p>
          </p:txBody>
        </p:sp>
        <p:sp>
          <p:nvSpPr>
            <p:cNvPr id="76817" name="Text Box 21"/>
            <p:cNvSpPr txBox="1">
              <a:spLocks noChangeArrowheads="1"/>
            </p:cNvSpPr>
            <p:nvPr/>
          </p:nvSpPr>
          <p:spPr bwMode="auto">
            <a:xfrm>
              <a:off x="3396" y="1656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baseline="0">
                  <a:ea typeface="宋体" panose="02010600030101010101" pitchFamily="2" charset="-122"/>
                </a:rPr>
                <a:t>25</a:t>
              </a:r>
            </a:p>
          </p:txBody>
        </p:sp>
        <p:sp>
          <p:nvSpPr>
            <p:cNvPr id="76818" name="Line 22"/>
            <p:cNvSpPr>
              <a:spLocks noChangeShapeType="1"/>
            </p:cNvSpPr>
            <p:nvPr/>
          </p:nvSpPr>
          <p:spPr bwMode="auto">
            <a:xfrm flipV="1">
              <a:off x="3662" y="1794"/>
              <a:ext cx="173" cy="1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6808" name="Text Box 24"/>
          <p:cNvSpPr txBox="1">
            <a:spLocks noChangeArrowheads="1"/>
          </p:cNvSpPr>
          <p:nvPr/>
        </p:nvSpPr>
        <p:spPr bwMode="auto">
          <a:xfrm>
            <a:off x="547688" y="3925888"/>
            <a:ext cx="3887787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aseline="0">
                <a:solidFill>
                  <a:srgbClr val="CE0000"/>
                </a:solidFill>
                <a:ea typeface="宋体" panose="02010600030101010101" pitchFamily="2" charset="-122"/>
              </a:rPr>
              <a:t>Combinational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Success depends only on</a:t>
            </a:r>
            <a:br>
              <a:rPr lang="en-US" altLang="zh-CN" b="0" baseline="0">
                <a:ea typeface="宋体" panose="02010600030101010101" pitchFamily="2" charset="-122"/>
              </a:rPr>
            </a:br>
            <a:r>
              <a:rPr lang="en-US" altLang="zh-CN" b="0" baseline="0">
                <a:ea typeface="宋体" panose="02010600030101010101" pitchFamily="2" charset="-122"/>
              </a:rPr>
              <a:t>the </a:t>
            </a:r>
            <a:r>
              <a:rPr lang="en-US" altLang="zh-CN" b="0" baseline="0">
                <a:solidFill>
                  <a:srgbClr val="009900"/>
                </a:solidFill>
                <a:ea typeface="宋体" panose="02010600030101010101" pitchFamily="2" charset="-122"/>
              </a:rPr>
              <a:t>values</a:t>
            </a:r>
            <a:r>
              <a:rPr lang="en-US" altLang="zh-CN" b="0" baseline="0">
                <a:ea typeface="宋体" panose="02010600030101010101" pitchFamily="2" charset="-122"/>
              </a:rPr>
              <a:t>, not the order in </a:t>
            </a:r>
            <a:br>
              <a:rPr lang="en-US" altLang="zh-CN" b="0" baseline="0">
                <a:ea typeface="宋体" panose="02010600030101010101" pitchFamily="2" charset="-122"/>
              </a:rPr>
            </a:br>
            <a:r>
              <a:rPr lang="en-US" altLang="zh-CN" b="0" baseline="0">
                <a:ea typeface="宋体" panose="02010600030101010101" pitchFamily="2" charset="-122"/>
              </a:rPr>
              <a:t>which they are set.</a:t>
            </a:r>
          </a:p>
        </p:txBody>
      </p:sp>
      <p:sp>
        <p:nvSpPr>
          <p:cNvPr id="76809" name="Text Box 25"/>
          <p:cNvSpPr txBox="1">
            <a:spLocks noChangeArrowheads="1"/>
          </p:cNvSpPr>
          <p:nvPr/>
        </p:nvSpPr>
        <p:spPr bwMode="auto">
          <a:xfrm>
            <a:off x="5037138" y="3925888"/>
            <a:ext cx="3330575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aseline="0">
                <a:solidFill>
                  <a:srgbClr val="CE0000"/>
                </a:solidFill>
                <a:ea typeface="宋体" panose="02010600030101010101" pitchFamily="2" charset="-122"/>
              </a:rPr>
              <a:t>Sequential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Success depends on</a:t>
            </a:r>
            <a:br>
              <a:rPr lang="en-US" altLang="zh-CN" b="0" baseline="0">
                <a:ea typeface="宋体" panose="02010600030101010101" pitchFamily="2" charset="-122"/>
              </a:rPr>
            </a:br>
            <a:r>
              <a:rPr lang="en-US" altLang="zh-CN" b="0" baseline="0">
                <a:ea typeface="宋体" panose="02010600030101010101" pitchFamily="2" charset="-122"/>
              </a:rPr>
              <a:t>the </a:t>
            </a:r>
            <a:r>
              <a:rPr lang="en-US" altLang="zh-CN" b="0" baseline="0">
                <a:solidFill>
                  <a:srgbClr val="009900"/>
                </a:solidFill>
                <a:ea typeface="宋体" panose="02010600030101010101" pitchFamily="2" charset="-122"/>
              </a:rPr>
              <a:t>sequence</a:t>
            </a:r>
            <a:r>
              <a:rPr lang="en-US" altLang="zh-CN" b="0" baseline="0">
                <a:ea typeface="宋体" panose="02010600030101010101" pitchFamily="2" charset="-122"/>
              </a:rPr>
              <a:t> of values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(e.g, R-13, L-22, R-3).</a:t>
            </a:r>
          </a:p>
        </p:txBody>
      </p:sp>
    </p:spTree>
    <p:extLst>
      <p:ext uri="{BB962C8B-B14F-4D97-AF65-F5344CB8AC3E}">
        <p14:creationId xmlns:p14="http://schemas.microsoft.com/office/powerpoint/2010/main" val="320516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7B8C49-C6D3-43A6-937E-A05A83CB091C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782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62102-9896-4F6C-9E87-6CB458FC2F37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State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The </a:t>
            </a:r>
            <a:r>
              <a:rPr lang="en-US" altLang="zh-CN" dirty="0">
                <a:solidFill>
                  <a:schemeClr val="accent2"/>
                </a:solidFill>
                <a:ea typeface="宋体" panose="02010600030101010101" pitchFamily="2" charset="-122"/>
              </a:rPr>
              <a:t>state</a:t>
            </a:r>
            <a:r>
              <a:rPr lang="en-US" altLang="zh-CN" dirty="0">
                <a:ea typeface="宋体" panose="02010600030101010101" pitchFamily="2" charset="-122"/>
              </a:rPr>
              <a:t> of a system is a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snapshot</a:t>
            </a:r>
            <a:r>
              <a:rPr lang="en-US" altLang="zh-CN" dirty="0">
                <a:ea typeface="宋体" panose="02010600030101010101" pitchFamily="2" charset="-122"/>
              </a:rPr>
              <a:t> of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all the relevant elements</a:t>
            </a:r>
            <a:r>
              <a:rPr lang="en-US" altLang="zh-CN" dirty="0">
                <a:ea typeface="宋体" panose="02010600030101010101" pitchFamily="2" charset="-122"/>
              </a:rPr>
              <a:t> of the system at the moment the snapshot is taken.</a:t>
            </a:r>
            <a:br>
              <a:rPr lang="en-US" altLang="zh-CN" dirty="0">
                <a:ea typeface="宋体" panose="02010600030101010101" pitchFamily="2" charset="-122"/>
              </a:rPr>
            </a:b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Examples:</a:t>
            </a:r>
          </a:p>
          <a:p>
            <a:pPr marL="576263" lvl="1" indent="-234950"/>
            <a:r>
              <a:rPr lang="en-US" altLang="zh-CN" dirty="0"/>
              <a:t>The state of a basketball game can be represented by the scoreboard.</a:t>
            </a:r>
          </a:p>
          <a:p>
            <a:pPr marL="1022350" lvl="2" indent="-222250"/>
            <a:r>
              <a:rPr lang="en-US" altLang="zh-CN" dirty="0"/>
              <a:t>Number of points, time remaining, possession, etc.</a:t>
            </a:r>
          </a:p>
        </p:txBody>
      </p:sp>
    </p:spTree>
    <p:extLst>
      <p:ext uri="{BB962C8B-B14F-4D97-AF65-F5344CB8AC3E}">
        <p14:creationId xmlns:p14="http://schemas.microsoft.com/office/powerpoint/2010/main" val="2431329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EB6433-BF51-457C-AFDD-BAE07B7F65F7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885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B19C3-277E-4DEC-B5E6-4B3DA8A0DFA7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State of Sequential Lock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tabLst>
                <a:tab pos="457200" algn="l"/>
              </a:tabLst>
            </a:pPr>
            <a:r>
              <a:rPr lang="en-US" altLang="zh-CN" dirty="0">
                <a:ea typeface="宋体" panose="02010600030101010101" pitchFamily="2" charset="-122"/>
              </a:rPr>
              <a:t>Our lock example has four different states,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labelled A-D:</a:t>
            </a:r>
            <a:br>
              <a:rPr lang="en-US" altLang="zh-CN" dirty="0">
                <a:ea typeface="宋体" panose="02010600030101010101" pitchFamily="2" charset="-122"/>
              </a:rPr>
            </a:b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solidFill>
                  <a:schemeClr val="accent2"/>
                </a:solidFill>
                <a:ea typeface="宋体" panose="02010600030101010101" pitchFamily="2" charset="-122"/>
              </a:rPr>
              <a:t>A:</a:t>
            </a:r>
            <a:r>
              <a:rPr lang="en-US" altLang="zh-CN" dirty="0">
                <a:ea typeface="宋体" panose="02010600030101010101" pitchFamily="2" charset="-122"/>
              </a:rPr>
              <a:t> 	The lock is </a:t>
            </a:r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not open</a:t>
            </a:r>
            <a:r>
              <a:rPr lang="en-US" altLang="zh-CN" dirty="0">
                <a:ea typeface="宋体" panose="02010600030101010101" pitchFamily="2" charset="-122"/>
              </a:rPr>
              <a:t>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	and no relevant operations have been performed.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457200" algn="l"/>
              </a:tabLst>
            </a:pPr>
            <a:r>
              <a:rPr lang="en-US" altLang="zh-CN" dirty="0">
                <a:solidFill>
                  <a:schemeClr val="accent2"/>
                </a:solidFill>
                <a:ea typeface="宋体" panose="02010600030101010101" pitchFamily="2" charset="-122"/>
              </a:rPr>
              <a:t>B:</a:t>
            </a:r>
            <a:r>
              <a:rPr lang="en-US" altLang="zh-CN" dirty="0">
                <a:ea typeface="宋体" panose="02010600030101010101" pitchFamily="2" charset="-122"/>
              </a:rPr>
              <a:t>	The lock is </a:t>
            </a:r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not open</a:t>
            </a:r>
            <a:r>
              <a:rPr lang="en-US" altLang="zh-CN" dirty="0">
                <a:ea typeface="宋体" panose="02010600030101010101" pitchFamily="2" charset="-122"/>
              </a:rPr>
              <a:t>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	and the user has completed the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R-13</a:t>
            </a:r>
            <a:r>
              <a:rPr lang="en-US" altLang="zh-CN" dirty="0">
                <a:ea typeface="宋体" panose="02010600030101010101" pitchFamily="2" charset="-122"/>
              </a:rPr>
              <a:t> operation.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457200" algn="l"/>
              </a:tabLst>
            </a:pPr>
            <a:r>
              <a:rPr lang="en-US" altLang="zh-CN" dirty="0">
                <a:solidFill>
                  <a:schemeClr val="accent2"/>
                </a:solidFill>
                <a:ea typeface="宋体" panose="02010600030101010101" pitchFamily="2" charset="-122"/>
              </a:rPr>
              <a:t>C:</a:t>
            </a:r>
            <a:r>
              <a:rPr lang="en-US" altLang="zh-CN" dirty="0">
                <a:ea typeface="宋体" panose="02010600030101010101" pitchFamily="2" charset="-122"/>
              </a:rPr>
              <a:t>	The lock is </a:t>
            </a:r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not open</a:t>
            </a:r>
            <a:r>
              <a:rPr lang="en-US" altLang="zh-CN" dirty="0">
                <a:ea typeface="宋体" panose="02010600030101010101" pitchFamily="2" charset="-122"/>
              </a:rPr>
              <a:t>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	and the user has completed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R-13</a:t>
            </a:r>
            <a:r>
              <a:rPr lang="en-US" altLang="zh-CN" dirty="0">
                <a:ea typeface="宋体" panose="02010600030101010101" pitchFamily="2" charset="-122"/>
              </a:rPr>
              <a:t>, followed by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L-22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457200" algn="l"/>
              </a:tabLst>
            </a:pPr>
            <a:r>
              <a:rPr lang="en-US" altLang="zh-CN" dirty="0">
                <a:solidFill>
                  <a:schemeClr val="accent2"/>
                </a:solidFill>
                <a:ea typeface="宋体" panose="02010600030101010101" pitchFamily="2" charset="-122"/>
              </a:rPr>
              <a:t>D:</a:t>
            </a:r>
            <a:r>
              <a:rPr lang="en-US" altLang="zh-CN" dirty="0">
                <a:ea typeface="宋体" panose="02010600030101010101" pitchFamily="2" charset="-122"/>
              </a:rPr>
              <a:t>	The lock is </a:t>
            </a:r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open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430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7A9528-88C3-4A6A-BE98-B763E8694CB2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987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E753CD-3DA0-4DCC-B310-5F7DA59157CB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State Diagram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Shows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states</a:t>
            </a:r>
            <a:r>
              <a:rPr lang="en-US" altLang="zh-CN" dirty="0">
                <a:ea typeface="宋体" panose="02010600030101010101" pitchFamily="2" charset="-122"/>
              </a:rPr>
              <a:t> and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actions</a:t>
            </a:r>
            <a:r>
              <a:rPr lang="en-US" altLang="zh-CN" dirty="0">
                <a:ea typeface="宋体" panose="02010600030101010101" pitchFamily="2" charset="-122"/>
              </a:rPr>
              <a:t> that cause a </a:t>
            </a:r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transition</a:t>
            </a:r>
            <a:r>
              <a:rPr lang="en-US" altLang="zh-CN" dirty="0">
                <a:ea typeface="宋体" panose="02010600030101010101" pitchFamily="2" charset="-122"/>
              </a:rPr>
              <a:t> between states.</a:t>
            </a:r>
          </a:p>
        </p:txBody>
      </p:sp>
      <p:pic>
        <p:nvPicPr>
          <p:cNvPr id="79878" name="Picture 4" descr="ch03-lock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2316163"/>
            <a:ext cx="4872037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35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BA06AC-3FAA-4793-9817-36CAC2785644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563592-7460-451A-B67C-D71CA6B60BC3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Finite State Machine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86800" cy="528002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A description of a system with the following components:</a:t>
            </a:r>
            <a:br>
              <a:rPr lang="en-US" altLang="zh-CN">
                <a:ea typeface="宋体" panose="02010600030101010101" pitchFamily="2" charset="-122"/>
              </a:rPr>
            </a:br>
            <a:endParaRPr lang="en-US" altLang="zh-CN">
              <a:ea typeface="宋体" panose="02010600030101010101" pitchFamily="2" charset="-122"/>
            </a:endParaRPr>
          </a:p>
          <a:p>
            <a:pPr marL="457200" indent="-457200">
              <a:buFontTx/>
              <a:buAutoNum type="arabicPeriod"/>
            </a:pPr>
            <a:r>
              <a:rPr lang="en-US" altLang="zh-CN">
                <a:ea typeface="宋体" panose="02010600030101010101" pitchFamily="2" charset="-122"/>
              </a:rPr>
              <a:t>A finite number of </a:t>
            </a:r>
            <a:r>
              <a:rPr lang="en-US" altLang="zh-CN">
                <a:solidFill>
                  <a:srgbClr val="CE0000"/>
                </a:solidFill>
                <a:ea typeface="宋体" panose="02010600030101010101" pitchFamily="2" charset="-122"/>
              </a:rPr>
              <a:t>states</a:t>
            </a:r>
          </a:p>
          <a:p>
            <a:pPr marL="457200" indent="-457200">
              <a:buFontTx/>
              <a:buAutoNum type="arabicPeriod"/>
            </a:pPr>
            <a:r>
              <a:rPr lang="en-US" altLang="zh-CN">
                <a:ea typeface="宋体" panose="02010600030101010101" pitchFamily="2" charset="-122"/>
              </a:rPr>
              <a:t>A finite number of external </a:t>
            </a:r>
            <a:r>
              <a:rPr lang="en-US" altLang="zh-CN">
                <a:solidFill>
                  <a:srgbClr val="CE0000"/>
                </a:solidFill>
                <a:ea typeface="宋体" panose="02010600030101010101" pitchFamily="2" charset="-122"/>
              </a:rPr>
              <a:t>inputs</a:t>
            </a:r>
          </a:p>
          <a:p>
            <a:pPr marL="457200" indent="-457200">
              <a:buFontTx/>
              <a:buAutoNum type="arabicPeriod"/>
            </a:pPr>
            <a:r>
              <a:rPr lang="en-US" altLang="zh-CN">
                <a:ea typeface="宋体" panose="02010600030101010101" pitchFamily="2" charset="-122"/>
              </a:rPr>
              <a:t>A finite number of external </a:t>
            </a:r>
            <a:r>
              <a:rPr lang="en-US" altLang="zh-CN">
                <a:solidFill>
                  <a:srgbClr val="CE0000"/>
                </a:solidFill>
                <a:ea typeface="宋体" panose="02010600030101010101" pitchFamily="2" charset="-122"/>
              </a:rPr>
              <a:t>outputs</a:t>
            </a:r>
          </a:p>
          <a:p>
            <a:pPr marL="457200" indent="-457200">
              <a:buFontTx/>
              <a:buAutoNum type="arabicPeriod"/>
            </a:pPr>
            <a:r>
              <a:rPr lang="en-US" altLang="zh-CN">
                <a:ea typeface="宋体" panose="02010600030101010101" pitchFamily="2" charset="-122"/>
              </a:rPr>
              <a:t>An explicit specification of all </a:t>
            </a:r>
            <a:r>
              <a:rPr lang="en-US" altLang="zh-CN">
                <a:solidFill>
                  <a:srgbClr val="CE0000"/>
                </a:solidFill>
                <a:ea typeface="宋体" panose="02010600030101010101" pitchFamily="2" charset="-122"/>
              </a:rPr>
              <a:t>state transitions</a:t>
            </a:r>
          </a:p>
          <a:p>
            <a:pPr marL="457200" indent="-457200">
              <a:buFontTx/>
              <a:buAutoNum type="arabicPeriod"/>
            </a:pPr>
            <a:r>
              <a:rPr lang="en-US" altLang="zh-CN">
                <a:ea typeface="宋体" panose="02010600030101010101" pitchFamily="2" charset="-122"/>
              </a:rPr>
              <a:t>An explicit specification of what causes each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external </a:t>
            </a:r>
            <a:r>
              <a:rPr lang="en-US" altLang="zh-CN">
                <a:solidFill>
                  <a:srgbClr val="CE0000"/>
                </a:solidFill>
                <a:ea typeface="宋体" panose="02010600030101010101" pitchFamily="2" charset="-122"/>
              </a:rPr>
              <a:t>output value</a:t>
            </a:r>
            <a:r>
              <a:rPr lang="en-US" altLang="zh-CN">
                <a:ea typeface="宋体" panose="02010600030101010101" pitchFamily="2" charset="-122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None/>
            </a:pPr>
            <a:endParaRPr lang="en-US" altLang="zh-CN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Often described by a state diagram.</a:t>
            </a:r>
          </a:p>
          <a:p>
            <a:pPr marL="722313" lvl="1" indent="-381000"/>
            <a:r>
              <a:rPr lang="en-US" altLang="zh-CN"/>
              <a:t>Inputs may cause state transitions.</a:t>
            </a:r>
          </a:p>
          <a:p>
            <a:pPr marL="722313" lvl="1" indent="-381000"/>
            <a:r>
              <a:rPr lang="en-US" altLang="zh-CN"/>
              <a:t>Outputs are associated with each state (or with each transition).</a:t>
            </a:r>
          </a:p>
        </p:txBody>
      </p:sp>
    </p:spTree>
    <p:extLst>
      <p:ext uri="{BB962C8B-B14F-4D97-AF65-F5344CB8AC3E}">
        <p14:creationId xmlns:p14="http://schemas.microsoft.com/office/powerpoint/2010/main" val="50539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C08CC2-FA74-4C33-B677-4E978530011A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1E4245-5084-4461-9249-B2B4ED4206F3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Implementing a Finite State Machine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solidFill>
                  <a:srgbClr val="CE0000"/>
                </a:solidFill>
                <a:ea typeface="宋体" panose="02010600030101010101" pitchFamily="2" charset="-122"/>
              </a:rPr>
              <a:t>Combinational logic</a:t>
            </a:r>
          </a:p>
          <a:p>
            <a:pPr marL="576263" lvl="1" indent="-234950"/>
            <a:r>
              <a:rPr lang="en-US" altLang="zh-CN"/>
              <a:t>Determine outputs and next state.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solidFill>
                  <a:srgbClr val="CE0000"/>
                </a:solidFill>
                <a:ea typeface="宋体" panose="02010600030101010101" pitchFamily="2" charset="-122"/>
              </a:rPr>
              <a:t>Storage elements</a:t>
            </a:r>
          </a:p>
          <a:p>
            <a:pPr marL="576263" lvl="1" indent="-234950"/>
            <a:r>
              <a:rPr lang="en-US" altLang="zh-CN"/>
              <a:t>Maintain state representation.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051175" y="3122613"/>
            <a:ext cx="3043238" cy="28209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aseline="0">
              <a:latin typeface="Arial" charset="0"/>
              <a:ea typeface="+mn-ea"/>
            </a:endParaRPr>
          </a:p>
        </p:txBody>
      </p:sp>
      <p:sp>
        <p:nvSpPr>
          <p:cNvPr id="82951" name="Text Box 5"/>
          <p:cNvSpPr txBox="1">
            <a:spLocks noChangeArrowheads="1"/>
          </p:cNvSpPr>
          <p:nvPr/>
        </p:nvSpPr>
        <p:spPr bwMode="auto">
          <a:xfrm>
            <a:off x="3668713" y="3114675"/>
            <a:ext cx="180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0" i="1" baseline="0">
                <a:ea typeface="宋体" panose="02010600030101010101" pitchFamily="2" charset="-122"/>
              </a:rPr>
              <a:t>State Machine</a:t>
            </a:r>
          </a:p>
        </p:txBody>
      </p:sp>
      <p:sp>
        <p:nvSpPr>
          <p:cNvPr id="82952" name="Rectangle 6"/>
          <p:cNvSpPr>
            <a:spLocks noChangeArrowheads="1"/>
          </p:cNvSpPr>
          <p:nvPr/>
        </p:nvSpPr>
        <p:spPr bwMode="auto">
          <a:xfrm>
            <a:off x="3729038" y="3814763"/>
            <a:ext cx="1685925" cy="78263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ea typeface="宋体" panose="02010600030101010101" pitchFamily="2" charset="-122"/>
              </a:rPr>
              <a:t>Combinational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ea typeface="宋体" panose="02010600030101010101" pitchFamily="2" charset="-122"/>
              </a:rPr>
              <a:t>Logic Circuit</a:t>
            </a:r>
          </a:p>
        </p:txBody>
      </p:sp>
      <p:sp>
        <p:nvSpPr>
          <p:cNvPr id="82953" name="Rectangle 7"/>
          <p:cNvSpPr>
            <a:spLocks noChangeArrowheads="1"/>
          </p:cNvSpPr>
          <p:nvPr/>
        </p:nvSpPr>
        <p:spPr bwMode="auto">
          <a:xfrm>
            <a:off x="3729038" y="4881563"/>
            <a:ext cx="1685925" cy="782637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ea typeface="宋体" panose="02010600030101010101" pitchFamily="2" charset="-122"/>
              </a:rPr>
              <a:t>Storage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ea typeface="宋体" panose="02010600030101010101" pitchFamily="2" charset="-122"/>
              </a:rPr>
              <a:t>Elements</a:t>
            </a:r>
          </a:p>
        </p:txBody>
      </p:sp>
      <p:sp>
        <p:nvSpPr>
          <p:cNvPr id="82954" name="Text Box 8"/>
          <p:cNvSpPr txBox="1">
            <a:spLocks noChangeArrowheads="1"/>
          </p:cNvSpPr>
          <p:nvPr/>
        </p:nvSpPr>
        <p:spPr bwMode="auto">
          <a:xfrm>
            <a:off x="1214438" y="3748088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Inputs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6934200" y="3748088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Outputs</a:t>
            </a:r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2305050" y="3976688"/>
            <a:ext cx="1436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5422900" y="3976688"/>
            <a:ext cx="1436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82958" name="AutoShape 12"/>
          <p:cNvCxnSpPr>
            <a:cxnSpLocks noChangeShapeType="1"/>
            <a:stCxn id="82952" idx="3"/>
            <a:endCxn id="82953" idx="3"/>
          </p:cNvCxnSpPr>
          <p:nvPr/>
        </p:nvCxnSpPr>
        <p:spPr bwMode="auto">
          <a:xfrm>
            <a:off x="5424488" y="4206875"/>
            <a:ext cx="1587" cy="1066800"/>
          </a:xfrm>
          <a:prstGeom prst="bentConnector3">
            <a:avLst>
              <a:gd name="adj1" fmla="val 15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9" name="AutoShape 13"/>
          <p:cNvCxnSpPr>
            <a:cxnSpLocks noChangeShapeType="1"/>
            <a:stCxn id="82953" idx="1"/>
            <a:endCxn id="82952" idx="1"/>
          </p:cNvCxnSpPr>
          <p:nvPr/>
        </p:nvCxnSpPr>
        <p:spPr bwMode="auto">
          <a:xfrm rot="10800000" flipH="1">
            <a:off x="3719513" y="4206875"/>
            <a:ext cx="1587" cy="1066800"/>
          </a:xfrm>
          <a:prstGeom prst="bentConnector3">
            <a:avLst>
              <a:gd name="adj1" fmla="val -1710000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60" name="Text Box 14"/>
          <p:cNvSpPr txBox="1">
            <a:spLocks noChangeArrowheads="1"/>
          </p:cNvSpPr>
          <p:nvPr/>
        </p:nvSpPr>
        <p:spPr bwMode="auto">
          <a:xfrm>
            <a:off x="1230313" y="5253038"/>
            <a:ext cx="820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0" baseline="0">
                <a:ea typeface="宋体" panose="02010600030101010101" pitchFamily="2" charset="-122"/>
              </a:rPr>
              <a:t>Clock</a:t>
            </a:r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>
            <a:off x="2052638" y="5475288"/>
            <a:ext cx="966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879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A531F8-9F3D-4E62-8DB8-44A6EC22D6F9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192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DDEC8-C504-4B19-8E96-568AD58219C4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The Clock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Frequently, a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clock circuit</a:t>
            </a:r>
            <a:r>
              <a:rPr lang="en-US" altLang="zh-CN" dirty="0">
                <a:ea typeface="宋体" panose="02010600030101010101" pitchFamily="2" charset="-122"/>
              </a:rPr>
              <a:t> triggers transition from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one state to the next.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At the beginning of each clock cycle, state machine makes a transition, based on the current state and the external inputs.</a:t>
            </a:r>
          </a:p>
          <a:p>
            <a:pPr lvl="1"/>
            <a:r>
              <a:rPr lang="en-US" altLang="zh-CN" b="0" dirty="0"/>
              <a:t>Not always required.  In lock example, the input itself triggers a transition.</a:t>
            </a:r>
          </a:p>
          <a:p>
            <a:pPr marL="576263" lvl="1" indent="-234950">
              <a:spcBef>
                <a:spcPct val="100000"/>
              </a:spcBef>
            </a:pPr>
            <a:endParaRPr lang="en-US" altLang="zh-CN" sz="1800" b="0" dirty="0"/>
          </a:p>
        </p:txBody>
      </p:sp>
      <p:sp>
        <p:nvSpPr>
          <p:cNvPr id="81926" name="Line 4"/>
          <p:cNvSpPr>
            <a:spLocks noChangeShapeType="1"/>
          </p:cNvSpPr>
          <p:nvPr/>
        </p:nvSpPr>
        <p:spPr bwMode="auto">
          <a:xfrm>
            <a:off x="1371600" y="289242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27" name="Line 5"/>
          <p:cNvSpPr>
            <a:spLocks noChangeShapeType="1"/>
          </p:cNvSpPr>
          <p:nvPr/>
        </p:nvSpPr>
        <p:spPr bwMode="auto">
          <a:xfrm>
            <a:off x="2514600" y="289242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28" name="Line 6"/>
          <p:cNvSpPr>
            <a:spLocks noChangeShapeType="1"/>
          </p:cNvSpPr>
          <p:nvPr/>
        </p:nvSpPr>
        <p:spPr bwMode="auto">
          <a:xfrm>
            <a:off x="3886200" y="289242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29" name="Line 7"/>
          <p:cNvSpPr>
            <a:spLocks noChangeShapeType="1"/>
          </p:cNvSpPr>
          <p:nvPr/>
        </p:nvSpPr>
        <p:spPr bwMode="auto">
          <a:xfrm>
            <a:off x="5257800" y="289242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30" name="Line 8"/>
          <p:cNvSpPr>
            <a:spLocks noChangeShapeType="1"/>
          </p:cNvSpPr>
          <p:nvPr/>
        </p:nvSpPr>
        <p:spPr bwMode="auto">
          <a:xfrm>
            <a:off x="6629400" y="289242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31" name="Line 9"/>
          <p:cNvSpPr>
            <a:spLocks noChangeShapeType="1"/>
          </p:cNvSpPr>
          <p:nvPr/>
        </p:nvSpPr>
        <p:spPr bwMode="auto">
          <a:xfrm>
            <a:off x="1828800" y="243522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32" name="Line 10"/>
          <p:cNvSpPr>
            <a:spLocks noChangeShapeType="1"/>
          </p:cNvSpPr>
          <p:nvPr/>
        </p:nvSpPr>
        <p:spPr bwMode="auto">
          <a:xfrm>
            <a:off x="3200400" y="243522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33" name="Line 11"/>
          <p:cNvSpPr>
            <a:spLocks noChangeShapeType="1"/>
          </p:cNvSpPr>
          <p:nvPr/>
        </p:nvSpPr>
        <p:spPr bwMode="auto">
          <a:xfrm>
            <a:off x="4572000" y="243522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34" name="Line 12"/>
          <p:cNvSpPr>
            <a:spLocks noChangeShapeType="1"/>
          </p:cNvSpPr>
          <p:nvPr/>
        </p:nvSpPr>
        <p:spPr bwMode="auto">
          <a:xfrm>
            <a:off x="5943600" y="243522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35" name="Line 13"/>
          <p:cNvSpPr>
            <a:spLocks noChangeShapeType="1"/>
          </p:cNvSpPr>
          <p:nvPr/>
        </p:nvSpPr>
        <p:spPr bwMode="auto">
          <a:xfrm>
            <a:off x="7315200" y="2435225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36" name="Line 14"/>
          <p:cNvSpPr>
            <a:spLocks noChangeShapeType="1"/>
          </p:cNvSpPr>
          <p:nvPr/>
        </p:nvSpPr>
        <p:spPr bwMode="auto">
          <a:xfrm>
            <a:off x="1828800" y="24352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37" name="Line 15"/>
          <p:cNvSpPr>
            <a:spLocks noChangeShapeType="1"/>
          </p:cNvSpPr>
          <p:nvPr/>
        </p:nvSpPr>
        <p:spPr bwMode="auto">
          <a:xfrm>
            <a:off x="2514600" y="24352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38" name="Line 16"/>
          <p:cNvSpPr>
            <a:spLocks noChangeShapeType="1"/>
          </p:cNvSpPr>
          <p:nvPr/>
        </p:nvSpPr>
        <p:spPr bwMode="auto">
          <a:xfrm>
            <a:off x="3200400" y="24352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39" name="Line 17"/>
          <p:cNvSpPr>
            <a:spLocks noChangeShapeType="1"/>
          </p:cNvSpPr>
          <p:nvPr/>
        </p:nvSpPr>
        <p:spPr bwMode="auto">
          <a:xfrm>
            <a:off x="3886200" y="24352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40" name="Line 18"/>
          <p:cNvSpPr>
            <a:spLocks noChangeShapeType="1"/>
          </p:cNvSpPr>
          <p:nvPr/>
        </p:nvSpPr>
        <p:spPr bwMode="auto">
          <a:xfrm>
            <a:off x="4572000" y="24352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41" name="Line 19"/>
          <p:cNvSpPr>
            <a:spLocks noChangeShapeType="1"/>
          </p:cNvSpPr>
          <p:nvPr/>
        </p:nvSpPr>
        <p:spPr bwMode="auto">
          <a:xfrm>
            <a:off x="5257800" y="24352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42" name="Line 20"/>
          <p:cNvSpPr>
            <a:spLocks noChangeShapeType="1"/>
          </p:cNvSpPr>
          <p:nvPr/>
        </p:nvSpPr>
        <p:spPr bwMode="auto">
          <a:xfrm>
            <a:off x="5943600" y="24352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43" name="Line 21"/>
          <p:cNvSpPr>
            <a:spLocks noChangeShapeType="1"/>
          </p:cNvSpPr>
          <p:nvPr/>
        </p:nvSpPr>
        <p:spPr bwMode="auto">
          <a:xfrm>
            <a:off x="6629400" y="24352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44" name="Line 22"/>
          <p:cNvSpPr>
            <a:spLocks noChangeShapeType="1"/>
          </p:cNvSpPr>
          <p:nvPr/>
        </p:nvSpPr>
        <p:spPr bwMode="auto">
          <a:xfrm>
            <a:off x="7315200" y="24352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45" name="Text Box 23"/>
          <p:cNvSpPr txBox="1">
            <a:spLocks noChangeArrowheads="1"/>
          </p:cNvSpPr>
          <p:nvPr/>
        </p:nvSpPr>
        <p:spPr bwMode="auto">
          <a:xfrm>
            <a:off x="628650" y="2251075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 b="0" baseline="0">
                <a:latin typeface="Franklin Gothic Book" panose="020B0503020102020204" pitchFamily="34" charset="0"/>
                <a:ea typeface="宋体" panose="02010600030101010101" pitchFamily="2" charset="-122"/>
              </a:rPr>
              <a:t>“</a:t>
            </a:r>
            <a:r>
              <a:rPr lang="en-US" altLang="zh-CN" sz="1800" b="0" baseline="0">
                <a:latin typeface="Franklin Gothic Book" panose="020B0503020102020204" pitchFamily="34" charset="0"/>
                <a:ea typeface="宋体" panose="02010600030101010101" pitchFamily="2" charset="-122"/>
              </a:rPr>
              <a:t>1”</a:t>
            </a:r>
          </a:p>
        </p:txBody>
      </p:sp>
      <p:sp>
        <p:nvSpPr>
          <p:cNvPr id="81946" name="Text Box 24"/>
          <p:cNvSpPr txBox="1">
            <a:spLocks noChangeArrowheads="1"/>
          </p:cNvSpPr>
          <p:nvPr/>
        </p:nvSpPr>
        <p:spPr bwMode="auto">
          <a:xfrm>
            <a:off x="628650" y="2663825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 b="0" baseline="0">
                <a:latin typeface="Franklin Gothic Book" panose="020B0503020102020204" pitchFamily="34" charset="0"/>
                <a:ea typeface="宋体" panose="02010600030101010101" pitchFamily="2" charset="-122"/>
              </a:rPr>
              <a:t>“</a:t>
            </a:r>
            <a:r>
              <a:rPr lang="en-US" altLang="zh-CN" sz="1800" b="0" baseline="0">
                <a:latin typeface="Franklin Gothic Book" panose="020B0503020102020204" pitchFamily="34" charset="0"/>
                <a:ea typeface="宋体" panose="02010600030101010101" pitchFamily="2" charset="-122"/>
              </a:rPr>
              <a:t>0”</a:t>
            </a:r>
          </a:p>
        </p:txBody>
      </p:sp>
      <p:sp>
        <p:nvSpPr>
          <p:cNvPr id="81947" name="Text Box 25"/>
          <p:cNvSpPr txBox="1">
            <a:spLocks noChangeArrowheads="1"/>
          </p:cNvSpPr>
          <p:nvPr/>
        </p:nvSpPr>
        <p:spPr bwMode="auto">
          <a:xfrm>
            <a:off x="6932613" y="3044825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i="1" baseline="0">
                <a:latin typeface="Franklin Gothic Book" panose="020B0503020102020204" pitchFamily="34" charset="0"/>
                <a:ea typeface="宋体" panose="02010600030101010101" pitchFamily="2" charset="-122"/>
              </a:rPr>
              <a:t>time</a:t>
            </a:r>
            <a:r>
              <a:rPr lang="en-US" altLang="zh-CN" sz="1800" b="0" i="1" baseline="0">
                <a:latin typeface="Franklin Gothic Book" panose="020B05030201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endParaRPr lang="en-US" altLang="zh-CN" sz="1800" b="0" i="1" baseline="0">
              <a:latin typeface="Franklin Gothic Book" panose="020B0503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8" name="Line 26"/>
          <p:cNvSpPr>
            <a:spLocks noChangeShapeType="1"/>
          </p:cNvSpPr>
          <p:nvPr/>
        </p:nvSpPr>
        <p:spPr bwMode="auto">
          <a:xfrm>
            <a:off x="4572000" y="29241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49" name="Line 27"/>
          <p:cNvSpPr>
            <a:spLocks noChangeShapeType="1"/>
          </p:cNvSpPr>
          <p:nvPr/>
        </p:nvSpPr>
        <p:spPr bwMode="auto">
          <a:xfrm>
            <a:off x="3200400" y="3044825"/>
            <a:ext cx="1371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50" name="Line 28"/>
          <p:cNvSpPr>
            <a:spLocks noChangeShapeType="1"/>
          </p:cNvSpPr>
          <p:nvPr/>
        </p:nvSpPr>
        <p:spPr bwMode="auto">
          <a:xfrm>
            <a:off x="3200400" y="2930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51" name="Text Box 29"/>
          <p:cNvSpPr txBox="1">
            <a:spLocks noChangeArrowheads="1"/>
          </p:cNvSpPr>
          <p:nvPr/>
        </p:nvSpPr>
        <p:spPr bwMode="auto">
          <a:xfrm>
            <a:off x="3475038" y="3044825"/>
            <a:ext cx="820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0" baseline="0">
                <a:solidFill>
                  <a:schemeClr val="accent2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One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0" baseline="0">
                <a:solidFill>
                  <a:schemeClr val="accent2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Cycle</a:t>
            </a:r>
          </a:p>
        </p:txBody>
      </p:sp>
    </p:spTree>
    <p:extLst>
      <p:ext uri="{BB962C8B-B14F-4D97-AF65-F5344CB8AC3E}">
        <p14:creationId xmlns:p14="http://schemas.microsoft.com/office/powerpoint/2010/main" val="73988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033411-859B-414B-8E37-F0E0942CC2C3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397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A43483-986C-4276-9364-E4A3BDF5C6F6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Storage: Master-Slave Flipflop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839200" cy="13033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A pair of gated D-latches,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to isolate </a:t>
            </a:r>
            <a:r>
              <a:rPr lang="en-US" altLang="zh-CN" i="1">
                <a:ea typeface="宋体" panose="02010600030101010101" pitchFamily="2" charset="-122"/>
              </a:rPr>
              <a:t>next</a:t>
            </a:r>
            <a:r>
              <a:rPr lang="en-US" altLang="zh-CN">
                <a:ea typeface="宋体" panose="02010600030101010101" pitchFamily="2" charset="-122"/>
              </a:rPr>
              <a:t> state from </a:t>
            </a:r>
            <a:r>
              <a:rPr lang="en-US" altLang="zh-CN" i="1">
                <a:ea typeface="宋体" panose="02010600030101010101" pitchFamily="2" charset="-122"/>
              </a:rPr>
              <a:t>current</a:t>
            </a:r>
            <a:r>
              <a:rPr lang="en-US" altLang="zh-CN">
                <a:ea typeface="宋体" panose="02010600030101010101" pitchFamily="2" charset="-122"/>
              </a:rPr>
              <a:t> state.</a:t>
            </a:r>
          </a:p>
        </p:txBody>
      </p:sp>
      <p:pic>
        <p:nvPicPr>
          <p:cNvPr id="83974" name="Picture 5" descr="ch03-msflipfl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171700"/>
            <a:ext cx="869315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Text Box 6"/>
          <p:cNvSpPr txBox="1">
            <a:spLocks noChangeArrowheads="1"/>
          </p:cNvSpPr>
          <p:nvPr/>
        </p:nvSpPr>
        <p:spPr bwMode="auto">
          <a:xfrm>
            <a:off x="381000" y="4765675"/>
            <a:ext cx="410845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During 1</a:t>
            </a:r>
            <a:r>
              <a:rPr lang="en-US" altLang="zh-CN" b="0" baseline="30000">
                <a:ea typeface="宋体" panose="02010600030101010101" pitchFamily="2" charset="-122"/>
              </a:rPr>
              <a:t>st</a:t>
            </a:r>
            <a:r>
              <a:rPr lang="en-US" altLang="zh-CN" b="0" baseline="0">
                <a:ea typeface="宋体" panose="02010600030101010101" pitchFamily="2" charset="-122"/>
              </a:rPr>
              <a:t> phase (clock=1),</a:t>
            </a:r>
            <a:br>
              <a:rPr lang="en-US" altLang="zh-CN" b="0" baseline="0">
                <a:ea typeface="宋体" panose="02010600030101010101" pitchFamily="2" charset="-122"/>
              </a:rPr>
            </a:br>
            <a:r>
              <a:rPr lang="en-US" altLang="zh-CN" b="0" baseline="0">
                <a:ea typeface="宋体" panose="02010600030101010101" pitchFamily="2" charset="-122"/>
              </a:rPr>
              <a:t>previously-computed state</a:t>
            </a:r>
            <a:br>
              <a:rPr lang="en-US" altLang="zh-CN" b="0" baseline="0">
                <a:ea typeface="宋体" panose="02010600030101010101" pitchFamily="2" charset="-122"/>
              </a:rPr>
            </a:br>
            <a:r>
              <a:rPr lang="en-US" altLang="zh-CN" b="0" baseline="0">
                <a:ea typeface="宋体" panose="02010600030101010101" pitchFamily="2" charset="-122"/>
              </a:rPr>
              <a:t>becomes </a:t>
            </a:r>
            <a:r>
              <a:rPr lang="en-US" altLang="zh-CN" b="0" i="1" baseline="0">
                <a:ea typeface="宋体" panose="02010600030101010101" pitchFamily="2" charset="-122"/>
              </a:rPr>
              <a:t>current</a:t>
            </a:r>
            <a:r>
              <a:rPr lang="en-US" altLang="zh-CN" b="0" baseline="0">
                <a:ea typeface="宋体" panose="02010600030101010101" pitchFamily="2" charset="-122"/>
              </a:rPr>
              <a:t> state and is</a:t>
            </a:r>
            <a:br>
              <a:rPr lang="en-US" altLang="zh-CN" b="0" baseline="0">
                <a:ea typeface="宋体" panose="02010600030101010101" pitchFamily="2" charset="-122"/>
              </a:rPr>
            </a:br>
            <a:r>
              <a:rPr lang="en-US" altLang="zh-CN" b="0" baseline="0">
                <a:ea typeface="宋体" panose="02010600030101010101" pitchFamily="2" charset="-122"/>
              </a:rPr>
              <a:t>sent to the logic circuit.</a:t>
            </a:r>
          </a:p>
        </p:txBody>
      </p:sp>
      <p:sp>
        <p:nvSpPr>
          <p:cNvPr id="83976" name="Text Box 7"/>
          <p:cNvSpPr txBox="1">
            <a:spLocks noChangeArrowheads="1"/>
          </p:cNvSpPr>
          <p:nvPr/>
        </p:nvSpPr>
        <p:spPr bwMode="auto">
          <a:xfrm>
            <a:off x="4660900" y="4765675"/>
            <a:ext cx="3903663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During 2</a:t>
            </a:r>
            <a:r>
              <a:rPr lang="en-US" altLang="zh-CN" b="0" baseline="30000">
                <a:ea typeface="宋体" panose="02010600030101010101" pitchFamily="2" charset="-122"/>
              </a:rPr>
              <a:t>nd</a:t>
            </a:r>
            <a:r>
              <a:rPr lang="en-US" altLang="zh-CN" b="0" baseline="0">
                <a:ea typeface="宋体" panose="02010600030101010101" pitchFamily="2" charset="-122"/>
              </a:rPr>
              <a:t> phase (clock=0),</a:t>
            </a:r>
            <a:br>
              <a:rPr lang="en-US" altLang="zh-CN" b="0" baseline="0">
                <a:ea typeface="宋体" panose="02010600030101010101" pitchFamily="2" charset="-122"/>
              </a:rPr>
            </a:br>
            <a:r>
              <a:rPr lang="en-US" altLang="zh-CN" b="0" i="1" baseline="0">
                <a:ea typeface="宋体" panose="02010600030101010101" pitchFamily="2" charset="-122"/>
              </a:rPr>
              <a:t>next</a:t>
            </a:r>
            <a:r>
              <a:rPr lang="en-US" altLang="zh-CN" b="0" baseline="0">
                <a:ea typeface="宋体" panose="02010600030101010101" pitchFamily="2" charset="-122"/>
              </a:rPr>
              <a:t> state, computed by</a:t>
            </a:r>
            <a:br>
              <a:rPr lang="en-US" altLang="zh-CN" b="0" baseline="0">
                <a:ea typeface="宋体" panose="02010600030101010101" pitchFamily="2" charset="-122"/>
              </a:rPr>
            </a:br>
            <a:r>
              <a:rPr lang="en-US" altLang="zh-CN" b="0" baseline="0">
                <a:ea typeface="宋体" panose="02010600030101010101" pitchFamily="2" charset="-122"/>
              </a:rPr>
              <a:t>logic circuit, is stored in</a:t>
            </a:r>
            <a:br>
              <a:rPr lang="en-US" altLang="zh-CN" b="0" baseline="0">
                <a:ea typeface="宋体" panose="02010600030101010101" pitchFamily="2" charset="-122"/>
              </a:rPr>
            </a:br>
            <a:r>
              <a:rPr lang="en-US" altLang="zh-CN" b="0" baseline="0">
                <a:ea typeface="宋体" panose="02010600030101010101" pitchFamily="2" charset="-122"/>
              </a:rPr>
              <a:t>Latch A.</a:t>
            </a:r>
          </a:p>
        </p:txBody>
      </p:sp>
    </p:spTree>
    <p:extLst>
      <p:ext uri="{BB962C8B-B14F-4D97-AF65-F5344CB8AC3E}">
        <p14:creationId xmlns:p14="http://schemas.microsoft.com/office/powerpoint/2010/main" val="18423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kern="0" baseline="0" dirty="0">
                <a:solidFill>
                  <a:srgbClr val="003399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+mj-cs"/>
              </a:rPr>
              <a:t>From Logic to Data Path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Sequential Logic Circuits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85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CCACB17-D446-4FAF-9581-1B8452B2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A0602-4C1E-4AA8-8FA1-77F1FDCED5FC}" type="datetime1">
              <a:rPr lang="zh-CN" altLang="en-US" smtClean="0"/>
              <a:pPr>
                <a:defRPr/>
              </a:pPr>
              <a:t>2023/9/6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01EEEE-AAFD-4718-AD94-83C356E3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BD515D-0B18-438D-97FE-61C211AE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BD95A-F8D2-4488-8611-E7B836139D3B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4BFBFD5-3891-43CF-8F22-72512497C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kern="0" baseline="0">
                <a:ea typeface="宋体" panose="02010600030101010101" pitchFamily="2" charset="-122"/>
              </a:rPr>
              <a:t>Storage: Master-Slave Flipflop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96768C8-5D67-4016-AEB6-99803941B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44587" y="657957"/>
            <a:ext cx="3150639" cy="8681037"/>
          </a:xfrm>
          <a:prstGeom prst="rect">
            <a:avLst/>
          </a:prstGeom>
        </p:spPr>
      </p:pic>
      <p:pic>
        <p:nvPicPr>
          <p:cNvPr id="7" name="Picture 5" descr="ch03-msflipflop">
            <a:extLst>
              <a:ext uri="{FF2B5EF4-FFF2-40B4-BE49-F238E27FC236}">
                <a16:creationId xmlns:a16="http://schemas.microsoft.com/office/drawing/2014/main" id="{CC2D362D-161C-47E9-8AEF-6F8C8D2C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1" y="1090810"/>
            <a:ext cx="869315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492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CD6DCA-D75D-46B6-A366-5458D972BF52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499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B50C16-8F60-4CE7-ABC3-71F14F62C376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Storage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Each master-slave flip-flop stores one state bit.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The number of storage elements (flip-flops) needed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is determined by the number of states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(and the representation of each state).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Examples:</a:t>
            </a:r>
          </a:p>
          <a:p>
            <a:pPr marL="576263" lvl="1" indent="-234950"/>
            <a:r>
              <a:rPr lang="en-US" altLang="zh-CN" dirty="0"/>
              <a:t>Sequential lock</a:t>
            </a:r>
          </a:p>
          <a:p>
            <a:pPr marL="1022350" lvl="2" indent="-222250"/>
            <a:r>
              <a:rPr lang="en-US" altLang="zh-CN" dirty="0"/>
              <a:t>Four states </a:t>
            </a:r>
            <a:r>
              <a:rPr lang="en-US" altLang="zh-CN" dirty="0">
                <a:latin typeface="宋体" panose="02010600030101010101" pitchFamily="2" charset="-122"/>
              </a:rPr>
              <a:t>–</a:t>
            </a:r>
            <a:r>
              <a:rPr lang="en-US" altLang="zh-CN" dirty="0"/>
              <a:t> two bits</a:t>
            </a:r>
          </a:p>
          <a:p>
            <a:pPr marL="576263" lvl="1" indent="-234950"/>
            <a:r>
              <a:rPr lang="en-US" altLang="zh-CN" dirty="0"/>
              <a:t>Basketball scoreboard</a:t>
            </a:r>
          </a:p>
          <a:p>
            <a:pPr marL="1022350" lvl="2" indent="-222250"/>
            <a:r>
              <a:rPr lang="en-US" altLang="zh-CN" dirty="0"/>
              <a:t>7 bits for each score, 5 bits for minutes, 6 bits for seconds,</a:t>
            </a:r>
            <a:br>
              <a:rPr lang="en-US" altLang="zh-CN" dirty="0"/>
            </a:br>
            <a:r>
              <a:rPr lang="en-US" altLang="zh-CN" dirty="0"/>
              <a:t>1 bit for possession arrow, 1 bit for half, </a:t>
            </a:r>
            <a:r>
              <a:rPr lang="en-US" altLang="zh-CN" dirty="0">
                <a:latin typeface="宋体" panose="02010600030101010101" pitchFamily="2" charset="-122"/>
              </a:rPr>
              <a:t>…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09180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C9054-6660-457B-91E4-1CB9BB02E3D5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601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862FA9-82BF-434A-A595-69D577E3D6D1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Complete Example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A blinking traffic sign</a:t>
            </a:r>
          </a:p>
          <a:p>
            <a:pPr marL="576263" lvl="1" indent="-234950"/>
            <a:r>
              <a:rPr lang="en-US" altLang="zh-CN"/>
              <a:t>No lights on</a:t>
            </a:r>
          </a:p>
          <a:p>
            <a:pPr marL="576263" lvl="1" indent="-234950"/>
            <a:r>
              <a:rPr lang="en-US" altLang="zh-CN"/>
              <a:t>1 &amp; 2 on</a:t>
            </a:r>
          </a:p>
          <a:p>
            <a:pPr marL="576263" lvl="1" indent="-234950"/>
            <a:r>
              <a:rPr lang="en-US" altLang="zh-CN"/>
              <a:t>1, 2, 3, &amp; 4 on</a:t>
            </a:r>
          </a:p>
          <a:p>
            <a:pPr marL="576263" lvl="1" indent="-234950"/>
            <a:r>
              <a:rPr lang="en-US" altLang="zh-CN"/>
              <a:t>1, 2, 3, 4, &amp; 5 on</a:t>
            </a:r>
          </a:p>
          <a:p>
            <a:pPr marL="576263" lvl="1" indent="-234950"/>
            <a:r>
              <a:rPr lang="en-US" altLang="zh-CN"/>
              <a:t>(repeat as long as switch</a:t>
            </a:r>
            <a:br>
              <a:rPr lang="en-US" altLang="zh-CN"/>
            </a:br>
            <a:r>
              <a:rPr lang="en-US" altLang="zh-CN"/>
              <a:t>is turned on)</a:t>
            </a:r>
          </a:p>
        </p:txBody>
      </p:sp>
      <p:sp>
        <p:nvSpPr>
          <p:cNvPr id="86022" name="AutoShape 4"/>
          <p:cNvSpPr>
            <a:spLocks noChangeArrowheads="1"/>
          </p:cNvSpPr>
          <p:nvPr/>
        </p:nvSpPr>
        <p:spPr bwMode="auto">
          <a:xfrm>
            <a:off x="4546600" y="2128838"/>
            <a:ext cx="3775075" cy="3775075"/>
          </a:xfrm>
          <a:prstGeom prst="diamond">
            <a:avLst/>
          </a:prstGeom>
          <a:solidFill>
            <a:srgbClr val="FFCC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sp>
        <p:nvSpPr>
          <p:cNvPr id="86023" name="Text Box 5"/>
          <p:cNvSpPr txBox="1">
            <a:spLocks noChangeArrowheads="1"/>
          </p:cNvSpPr>
          <p:nvPr/>
        </p:nvSpPr>
        <p:spPr bwMode="auto">
          <a:xfrm>
            <a:off x="5351463" y="3730625"/>
            <a:ext cx="2165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3600" baseline="0">
                <a:ea typeface="宋体" panose="02010600030101010101" pitchFamily="2" charset="-122"/>
              </a:rPr>
              <a:t>DANGER</a:t>
            </a:r>
            <a:br>
              <a:rPr lang="en-US" altLang="zh-CN" b="0" baseline="0">
                <a:ea typeface="宋体" panose="02010600030101010101" pitchFamily="2" charset="-122"/>
              </a:rPr>
            </a:br>
            <a:r>
              <a:rPr lang="en-US" altLang="zh-CN" b="0" baseline="0">
                <a:ea typeface="宋体" panose="02010600030101010101" pitchFamily="2" charset="-122"/>
              </a:rPr>
              <a:t>MOVE</a:t>
            </a:r>
            <a:br>
              <a:rPr lang="en-US" altLang="zh-CN" b="0" baseline="0">
                <a:ea typeface="宋体" panose="02010600030101010101" pitchFamily="2" charset="-122"/>
              </a:rPr>
            </a:br>
            <a:r>
              <a:rPr lang="en-US" altLang="zh-CN" b="0" baseline="0">
                <a:ea typeface="宋体" panose="02010600030101010101" pitchFamily="2" charset="-122"/>
              </a:rPr>
              <a:t>RIGHT</a:t>
            </a:r>
          </a:p>
        </p:txBody>
      </p:sp>
      <p:grpSp>
        <p:nvGrpSpPr>
          <p:cNvPr id="86024" name="Group 16"/>
          <p:cNvGrpSpPr>
            <a:grpSpLocks/>
          </p:cNvGrpSpPr>
          <p:nvPr/>
        </p:nvGrpSpPr>
        <p:grpSpPr bwMode="auto">
          <a:xfrm>
            <a:off x="5889625" y="2917825"/>
            <a:ext cx="1089025" cy="806450"/>
            <a:chOff x="3632" y="1838"/>
            <a:chExt cx="686" cy="508"/>
          </a:xfrm>
        </p:grpSpPr>
        <p:grpSp>
          <p:nvGrpSpPr>
            <p:cNvPr id="86035" name="Group 8"/>
            <p:cNvGrpSpPr>
              <a:grpSpLocks/>
            </p:cNvGrpSpPr>
            <p:nvPr/>
          </p:nvGrpSpPr>
          <p:grpSpPr bwMode="auto">
            <a:xfrm>
              <a:off x="3632" y="1838"/>
              <a:ext cx="148" cy="508"/>
              <a:chOff x="3632" y="1844"/>
              <a:chExt cx="148" cy="508"/>
            </a:xfrm>
          </p:grpSpPr>
          <p:sp>
            <p:nvSpPr>
              <p:cNvPr id="86040" name="Oval 6"/>
              <p:cNvSpPr>
                <a:spLocks noChangeArrowheads="1"/>
              </p:cNvSpPr>
              <p:nvPr/>
            </p:nvSpPr>
            <p:spPr bwMode="auto">
              <a:xfrm>
                <a:off x="3632" y="1844"/>
                <a:ext cx="148" cy="148"/>
              </a:xfrm>
              <a:prstGeom prst="ellipse">
                <a:avLst/>
              </a:prstGeom>
              <a:solidFill>
                <a:srgbClr val="CE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b="0" baseline="0">
                  <a:ea typeface="宋体" panose="02010600030101010101" pitchFamily="2" charset="-122"/>
                </a:endParaRPr>
              </a:p>
            </p:txBody>
          </p:sp>
          <p:sp>
            <p:nvSpPr>
              <p:cNvPr id="86041" name="Oval 7"/>
              <p:cNvSpPr>
                <a:spLocks noChangeArrowheads="1"/>
              </p:cNvSpPr>
              <p:nvPr/>
            </p:nvSpPr>
            <p:spPr bwMode="auto">
              <a:xfrm>
                <a:off x="3632" y="2204"/>
                <a:ext cx="148" cy="148"/>
              </a:xfrm>
              <a:prstGeom prst="ellipse">
                <a:avLst/>
              </a:prstGeom>
              <a:solidFill>
                <a:srgbClr val="CE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b="0" baseline="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6036" name="Group 15"/>
            <p:cNvGrpSpPr>
              <a:grpSpLocks/>
            </p:cNvGrpSpPr>
            <p:nvPr/>
          </p:nvGrpSpPr>
          <p:grpSpPr bwMode="auto">
            <a:xfrm>
              <a:off x="3901" y="1908"/>
              <a:ext cx="148" cy="368"/>
              <a:chOff x="3901" y="1978"/>
              <a:chExt cx="148" cy="368"/>
            </a:xfrm>
          </p:grpSpPr>
          <p:sp>
            <p:nvSpPr>
              <p:cNvPr id="86038" name="Oval 10"/>
              <p:cNvSpPr>
                <a:spLocks noChangeArrowheads="1"/>
              </p:cNvSpPr>
              <p:nvPr/>
            </p:nvSpPr>
            <p:spPr bwMode="auto">
              <a:xfrm>
                <a:off x="3901" y="1978"/>
                <a:ext cx="148" cy="148"/>
              </a:xfrm>
              <a:prstGeom prst="ellipse">
                <a:avLst/>
              </a:prstGeom>
              <a:solidFill>
                <a:srgbClr val="CE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b="0" baseline="0">
                  <a:ea typeface="宋体" panose="02010600030101010101" pitchFamily="2" charset="-122"/>
                </a:endParaRPr>
              </a:p>
            </p:txBody>
          </p:sp>
          <p:sp>
            <p:nvSpPr>
              <p:cNvPr id="86039" name="Oval 11"/>
              <p:cNvSpPr>
                <a:spLocks noChangeArrowheads="1"/>
              </p:cNvSpPr>
              <p:nvPr/>
            </p:nvSpPr>
            <p:spPr bwMode="auto">
              <a:xfrm>
                <a:off x="3901" y="2198"/>
                <a:ext cx="148" cy="148"/>
              </a:xfrm>
              <a:prstGeom prst="ellipse">
                <a:avLst/>
              </a:prstGeom>
              <a:solidFill>
                <a:srgbClr val="CE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b="0" baseline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6037" name="Oval 13"/>
            <p:cNvSpPr>
              <a:spLocks noChangeArrowheads="1"/>
            </p:cNvSpPr>
            <p:nvPr/>
          </p:nvSpPr>
          <p:spPr bwMode="auto">
            <a:xfrm>
              <a:off x="4170" y="2018"/>
              <a:ext cx="148" cy="148"/>
            </a:xfrm>
            <a:prstGeom prst="ellipse">
              <a:avLst/>
            </a:prstGeom>
            <a:solidFill>
              <a:srgbClr val="C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</p:grpSp>
      <p:sp>
        <p:nvSpPr>
          <p:cNvPr id="86025" name="Text Box 17"/>
          <p:cNvSpPr txBox="1">
            <a:spLocks noChangeArrowheads="1"/>
          </p:cNvSpPr>
          <p:nvPr/>
        </p:nvSpPr>
        <p:spPr bwMode="auto">
          <a:xfrm>
            <a:off x="5330825" y="25765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0" baseline="0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86026" name="Text Box 18"/>
          <p:cNvSpPr txBox="1">
            <a:spLocks noChangeArrowheads="1"/>
          </p:cNvSpPr>
          <p:nvPr/>
        </p:nvSpPr>
        <p:spPr bwMode="auto">
          <a:xfrm>
            <a:off x="4948238" y="30289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0" baseline="0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86027" name="Text Box 19"/>
          <p:cNvSpPr txBox="1">
            <a:spLocks noChangeArrowheads="1"/>
          </p:cNvSpPr>
          <p:nvPr/>
        </p:nvSpPr>
        <p:spPr bwMode="auto">
          <a:xfrm>
            <a:off x="6746875" y="21367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0" baseline="0"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86028" name="Text Box 20"/>
          <p:cNvSpPr txBox="1">
            <a:spLocks noChangeArrowheads="1"/>
          </p:cNvSpPr>
          <p:nvPr/>
        </p:nvSpPr>
        <p:spPr bwMode="auto">
          <a:xfrm>
            <a:off x="7067550" y="24050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0" baseline="0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86029" name="Text Box 21"/>
          <p:cNvSpPr txBox="1">
            <a:spLocks noChangeArrowheads="1"/>
          </p:cNvSpPr>
          <p:nvPr/>
        </p:nvSpPr>
        <p:spPr bwMode="auto">
          <a:xfrm>
            <a:off x="7453313" y="27146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0" baseline="0"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86030" name="Line 22"/>
          <p:cNvSpPr>
            <a:spLocks noChangeShapeType="1"/>
          </p:cNvSpPr>
          <p:nvPr/>
        </p:nvSpPr>
        <p:spPr bwMode="auto">
          <a:xfrm>
            <a:off x="5578475" y="2755900"/>
            <a:ext cx="287338" cy="182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031" name="Line 23"/>
          <p:cNvSpPr>
            <a:spLocks noChangeShapeType="1"/>
          </p:cNvSpPr>
          <p:nvPr/>
        </p:nvSpPr>
        <p:spPr bwMode="auto">
          <a:xfrm>
            <a:off x="5173663" y="3187700"/>
            <a:ext cx="677862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032" name="Line 24"/>
          <p:cNvSpPr>
            <a:spLocks noChangeShapeType="1"/>
          </p:cNvSpPr>
          <p:nvPr/>
        </p:nvSpPr>
        <p:spPr bwMode="auto">
          <a:xfrm flipH="1">
            <a:off x="6518275" y="2416175"/>
            <a:ext cx="287338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033" name="Line 25"/>
          <p:cNvSpPr>
            <a:spLocks noChangeShapeType="1"/>
          </p:cNvSpPr>
          <p:nvPr/>
        </p:nvSpPr>
        <p:spPr bwMode="auto">
          <a:xfrm flipH="1">
            <a:off x="6557963" y="2678113"/>
            <a:ext cx="574675" cy="679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034" name="Line 26"/>
          <p:cNvSpPr>
            <a:spLocks noChangeShapeType="1"/>
          </p:cNvSpPr>
          <p:nvPr/>
        </p:nvSpPr>
        <p:spPr bwMode="auto">
          <a:xfrm flipH="1">
            <a:off x="7027863" y="2951163"/>
            <a:ext cx="48260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724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343715-949C-4F9C-B204-324AA387CEE4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3FC7CC-948D-4A73-86C3-B3C895FA6D60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Traffic Sign State Diagram</a:t>
            </a:r>
          </a:p>
        </p:txBody>
      </p:sp>
      <p:pic>
        <p:nvPicPr>
          <p:cNvPr id="87045" name="Picture 4" descr="ch03-sign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370013"/>
            <a:ext cx="58213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Text Box 5"/>
          <p:cNvSpPr txBox="1">
            <a:spLocks noChangeArrowheads="1"/>
          </p:cNvSpPr>
          <p:nvPr/>
        </p:nvSpPr>
        <p:spPr bwMode="auto">
          <a:xfrm>
            <a:off x="381000" y="4543425"/>
            <a:ext cx="1711325" cy="466725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solidFill>
                  <a:srgbClr val="CE0000"/>
                </a:solidFill>
                <a:ea typeface="宋体" panose="02010600030101010101" pitchFamily="2" charset="-122"/>
              </a:rPr>
              <a:t>State bit S</a:t>
            </a:r>
            <a:r>
              <a:rPr lang="en-US" altLang="zh-CN" b="0">
                <a:solidFill>
                  <a:srgbClr val="CE0000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87047" name="Text Box 6"/>
          <p:cNvSpPr txBox="1">
            <a:spLocks noChangeArrowheads="1"/>
          </p:cNvSpPr>
          <p:nvPr/>
        </p:nvSpPr>
        <p:spPr bwMode="auto">
          <a:xfrm>
            <a:off x="3700463" y="4706938"/>
            <a:ext cx="1711325" cy="466725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solidFill>
                  <a:srgbClr val="CE0000"/>
                </a:solidFill>
                <a:ea typeface="宋体" panose="02010600030101010101" pitchFamily="2" charset="-122"/>
              </a:rPr>
              <a:t>State bit S</a:t>
            </a:r>
            <a:r>
              <a:rPr lang="en-US" altLang="zh-CN" b="0">
                <a:solidFill>
                  <a:srgbClr val="CE00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87048" name="Line 7"/>
          <p:cNvSpPr>
            <a:spLocks noChangeShapeType="1"/>
          </p:cNvSpPr>
          <p:nvPr/>
        </p:nvSpPr>
        <p:spPr bwMode="auto">
          <a:xfrm>
            <a:off x="1816100" y="5029200"/>
            <a:ext cx="757238" cy="417513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049" name="Line 8"/>
          <p:cNvSpPr>
            <a:spLocks noChangeShapeType="1"/>
          </p:cNvSpPr>
          <p:nvPr/>
        </p:nvSpPr>
        <p:spPr bwMode="auto">
          <a:xfrm flipH="1">
            <a:off x="3122613" y="5186363"/>
            <a:ext cx="782637" cy="260350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050" name="Text Box 9"/>
          <p:cNvSpPr txBox="1">
            <a:spLocks noChangeArrowheads="1"/>
          </p:cNvSpPr>
          <p:nvPr/>
        </p:nvSpPr>
        <p:spPr bwMode="auto">
          <a:xfrm>
            <a:off x="7313613" y="2797175"/>
            <a:ext cx="1516062" cy="466725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solidFill>
                  <a:srgbClr val="CE0000"/>
                </a:solidFill>
                <a:ea typeface="宋体" panose="02010600030101010101" pitchFamily="2" charset="-122"/>
              </a:rPr>
              <a:t>Switch on</a:t>
            </a:r>
            <a:endParaRPr lang="en-US" altLang="zh-CN" b="0">
              <a:solidFill>
                <a:srgbClr val="CE0000"/>
              </a:solidFill>
              <a:ea typeface="宋体" panose="02010600030101010101" pitchFamily="2" charset="-122"/>
            </a:endParaRPr>
          </a:p>
        </p:txBody>
      </p:sp>
      <p:sp>
        <p:nvSpPr>
          <p:cNvPr id="87051" name="Line 10"/>
          <p:cNvSpPr>
            <a:spLocks noChangeShapeType="1"/>
          </p:cNvSpPr>
          <p:nvPr/>
        </p:nvSpPr>
        <p:spPr bwMode="auto">
          <a:xfrm flipH="1" flipV="1">
            <a:off x="6918325" y="3063875"/>
            <a:ext cx="377825" cy="1588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052" name="Text Box 11"/>
          <p:cNvSpPr txBox="1">
            <a:spLocks noChangeArrowheads="1"/>
          </p:cNvSpPr>
          <p:nvPr/>
        </p:nvSpPr>
        <p:spPr bwMode="auto">
          <a:xfrm>
            <a:off x="4881563" y="3198813"/>
            <a:ext cx="1514475" cy="466725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solidFill>
                  <a:srgbClr val="CE0000"/>
                </a:solidFill>
                <a:ea typeface="宋体" panose="02010600030101010101" pitchFamily="2" charset="-122"/>
              </a:rPr>
              <a:t>Switch off</a:t>
            </a:r>
            <a:endParaRPr lang="en-US" altLang="zh-CN" b="0">
              <a:solidFill>
                <a:srgbClr val="CE0000"/>
              </a:solidFill>
              <a:ea typeface="宋体" panose="02010600030101010101" pitchFamily="2" charset="-122"/>
            </a:endParaRPr>
          </a:p>
        </p:txBody>
      </p:sp>
      <p:sp>
        <p:nvSpPr>
          <p:cNvPr id="87053" name="Line 12"/>
          <p:cNvSpPr>
            <a:spLocks noChangeShapeType="1"/>
          </p:cNvSpPr>
          <p:nvPr/>
        </p:nvSpPr>
        <p:spPr bwMode="auto">
          <a:xfrm flipV="1">
            <a:off x="5815013" y="2798763"/>
            <a:ext cx="1587" cy="420687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054" name="Text Box 13"/>
          <p:cNvSpPr txBox="1">
            <a:spLocks noChangeArrowheads="1"/>
          </p:cNvSpPr>
          <p:nvPr/>
        </p:nvSpPr>
        <p:spPr bwMode="auto">
          <a:xfrm>
            <a:off x="7480300" y="5051425"/>
            <a:ext cx="1260475" cy="466725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solidFill>
                  <a:srgbClr val="CE0000"/>
                </a:solidFill>
                <a:ea typeface="宋体" panose="02010600030101010101" pitchFamily="2" charset="-122"/>
              </a:rPr>
              <a:t>Outputs</a:t>
            </a:r>
            <a:endParaRPr lang="en-US" altLang="zh-CN" b="0">
              <a:solidFill>
                <a:srgbClr val="CE0000"/>
              </a:solidFill>
              <a:ea typeface="宋体" panose="02010600030101010101" pitchFamily="2" charset="-122"/>
            </a:endParaRPr>
          </a:p>
        </p:txBody>
      </p:sp>
      <p:sp>
        <p:nvSpPr>
          <p:cNvPr id="87055" name="Line 14"/>
          <p:cNvSpPr>
            <a:spLocks noChangeShapeType="1"/>
          </p:cNvSpPr>
          <p:nvPr/>
        </p:nvSpPr>
        <p:spPr bwMode="auto">
          <a:xfrm flipH="1">
            <a:off x="7031038" y="5399088"/>
            <a:ext cx="442912" cy="415925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407694" y="6308725"/>
            <a:ext cx="433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i="1" baseline="0" dirty="0">
                <a:ea typeface="宋体" panose="02010600030101010101" pitchFamily="2" charset="-122"/>
              </a:rPr>
              <a:t>Transition on each clock cycle.</a:t>
            </a:r>
          </a:p>
        </p:txBody>
      </p:sp>
    </p:spTree>
    <p:extLst>
      <p:ext uri="{BB962C8B-B14F-4D97-AF65-F5344CB8AC3E}">
        <p14:creationId xmlns:p14="http://schemas.microsoft.com/office/powerpoint/2010/main" val="2147218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343715-949C-4F9C-B204-324AA387CEE4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3FC7CC-948D-4A73-86C3-B3C895FA6D60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Traffic Sign State Diagram: State 00</a:t>
            </a:r>
          </a:p>
        </p:txBody>
      </p:sp>
      <p:pic>
        <p:nvPicPr>
          <p:cNvPr id="87045" name="Picture 4" descr="ch03-sign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94" y="1370013"/>
            <a:ext cx="5792233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6" name="Text Box 15"/>
          <p:cNvSpPr txBox="1">
            <a:spLocks noChangeArrowheads="1"/>
          </p:cNvSpPr>
          <p:nvPr/>
        </p:nvSpPr>
        <p:spPr bwMode="auto">
          <a:xfrm>
            <a:off x="1407694" y="6308725"/>
            <a:ext cx="433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i="1" baseline="0" dirty="0">
                <a:ea typeface="宋体" panose="02010600030101010101" pitchFamily="2" charset="-122"/>
              </a:rPr>
              <a:t>Transition on each clock cycle.</a:t>
            </a:r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7750175" y="1196752"/>
            <a:ext cx="234950" cy="806450"/>
            <a:chOff x="3632" y="1844"/>
            <a:chExt cx="148" cy="508"/>
          </a:xfrm>
          <a:solidFill>
            <a:schemeClr val="bg1">
              <a:lumMod val="50000"/>
            </a:schemeClr>
          </a:solidFill>
        </p:grpSpPr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3632" y="1844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3632" y="2204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8177213" y="1307877"/>
            <a:ext cx="234950" cy="584200"/>
            <a:chOff x="3901" y="1978"/>
            <a:chExt cx="148" cy="368"/>
          </a:xfrm>
          <a:solidFill>
            <a:schemeClr val="bg1">
              <a:lumMod val="50000"/>
            </a:schemeClr>
          </a:solidFill>
        </p:grpSpPr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3901" y="1978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3901" y="2198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</p:grp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8604250" y="1482502"/>
            <a:ext cx="234950" cy="2349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 bwMode="auto">
          <a:xfrm>
            <a:off x="2267744" y="1717452"/>
            <a:ext cx="1188000" cy="11880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4918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343715-949C-4F9C-B204-324AA387CEE4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3FC7CC-948D-4A73-86C3-B3C895FA6D60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Traffic Sign State Diagram: State 01</a:t>
            </a:r>
          </a:p>
        </p:txBody>
      </p:sp>
      <p:pic>
        <p:nvPicPr>
          <p:cNvPr id="87045" name="Picture 4" descr="ch03-sign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94" y="1370013"/>
            <a:ext cx="5792233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6" name="Text Box 15"/>
          <p:cNvSpPr txBox="1">
            <a:spLocks noChangeArrowheads="1"/>
          </p:cNvSpPr>
          <p:nvPr/>
        </p:nvSpPr>
        <p:spPr bwMode="auto">
          <a:xfrm>
            <a:off x="1407694" y="6308725"/>
            <a:ext cx="433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i="1" baseline="0" dirty="0">
                <a:ea typeface="宋体" panose="02010600030101010101" pitchFamily="2" charset="-122"/>
              </a:rPr>
              <a:t>Transition on each clock cycle.</a:t>
            </a:r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7750175" y="1196752"/>
            <a:ext cx="234950" cy="806450"/>
            <a:chOff x="3632" y="1844"/>
            <a:chExt cx="148" cy="508"/>
          </a:xfrm>
          <a:solidFill>
            <a:srgbClr val="FF0000"/>
          </a:solidFill>
        </p:grpSpPr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3632" y="1844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3632" y="2204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8177213" y="1307877"/>
            <a:ext cx="234950" cy="584200"/>
            <a:chOff x="3901" y="1978"/>
            <a:chExt cx="148" cy="368"/>
          </a:xfrm>
          <a:solidFill>
            <a:schemeClr val="bg1">
              <a:lumMod val="50000"/>
            </a:schemeClr>
          </a:solidFill>
        </p:grpSpPr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3901" y="1978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3901" y="2198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</p:grp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8604250" y="1482502"/>
            <a:ext cx="234950" cy="2349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 bwMode="auto">
          <a:xfrm>
            <a:off x="6012160" y="1717452"/>
            <a:ext cx="1188000" cy="11880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4434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343715-949C-4F9C-B204-324AA387CEE4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3FC7CC-948D-4A73-86C3-B3C895FA6D60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Traffic Sign State Diagram: State 10</a:t>
            </a:r>
          </a:p>
        </p:txBody>
      </p:sp>
      <p:pic>
        <p:nvPicPr>
          <p:cNvPr id="87045" name="Picture 4" descr="ch03-sign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94" y="1370013"/>
            <a:ext cx="5792233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6" name="Text Box 15"/>
          <p:cNvSpPr txBox="1">
            <a:spLocks noChangeArrowheads="1"/>
          </p:cNvSpPr>
          <p:nvPr/>
        </p:nvSpPr>
        <p:spPr bwMode="auto">
          <a:xfrm>
            <a:off x="1407694" y="6308725"/>
            <a:ext cx="433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i="1" baseline="0" dirty="0">
                <a:ea typeface="宋体" panose="02010600030101010101" pitchFamily="2" charset="-122"/>
              </a:rPr>
              <a:t>Transition on each clock cycle.</a:t>
            </a:r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7750175" y="1196752"/>
            <a:ext cx="234950" cy="806450"/>
            <a:chOff x="3632" y="1844"/>
            <a:chExt cx="148" cy="508"/>
          </a:xfrm>
          <a:solidFill>
            <a:schemeClr val="accent1"/>
          </a:solidFill>
        </p:grpSpPr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3632" y="1844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3632" y="2204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8177213" y="1307877"/>
            <a:ext cx="234950" cy="584200"/>
            <a:chOff x="3901" y="1978"/>
            <a:chExt cx="148" cy="368"/>
          </a:xfrm>
          <a:solidFill>
            <a:schemeClr val="accent1"/>
          </a:solidFill>
        </p:grpSpPr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3901" y="1978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3901" y="2198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</p:grp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8604250" y="1482502"/>
            <a:ext cx="234950" cy="2349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 bwMode="auto">
          <a:xfrm>
            <a:off x="6012160" y="5049312"/>
            <a:ext cx="1188000" cy="11880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7745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343715-949C-4F9C-B204-324AA387CEE4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3FC7CC-948D-4A73-86C3-B3C895FA6D60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Traffic Sign State Diagram: State 11</a:t>
            </a:r>
          </a:p>
        </p:txBody>
      </p:sp>
      <p:pic>
        <p:nvPicPr>
          <p:cNvPr id="87045" name="Picture 4" descr="ch03-sign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94" y="1370013"/>
            <a:ext cx="5792233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6" name="Text Box 15"/>
          <p:cNvSpPr txBox="1">
            <a:spLocks noChangeArrowheads="1"/>
          </p:cNvSpPr>
          <p:nvPr/>
        </p:nvSpPr>
        <p:spPr bwMode="auto">
          <a:xfrm>
            <a:off x="1407694" y="6308725"/>
            <a:ext cx="433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i="1" baseline="0" dirty="0">
                <a:ea typeface="宋体" panose="02010600030101010101" pitchFamily="2" charset="-122"/>
              </a:rPr>
              <a:t>Transition on each clock cycle.</a:t>
            </a:r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7750175" y="1196752"/>
            <a:ext cx="234950" cy="806450"/>
            <a:chOff x="3632" y="1844"/>
            <a:chExt cx="148" cy="508"/>
          </a:xfrm>
          <a:solidFill>
            <a:schemeClr val="accent1"/>
          </a:solidFill>
        </p:grpSpPr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3632" y="1844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3632" y="2204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8177213" y="1307877"/>
            <a:ext cx="234950" cy="584200"/>
            <a:chOff x="3901" y="1978"/>
            <a:chExt cx="148" cy="368"/>
          </a:xfrm>
          <a:solidFill>
            <a:schemeClr val="accent1"/>
          </a:solidFill>
        </p:grpSpPr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3901" y="1978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3901" y="2198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</p:grp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8604250" y="1482502"/>
            <a:ext cx="234950" cy="234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 bwMode="auto">
          <a:xfrm>
            <a:off x="2267744" y="5049312"/>
            <a:ext cx="1188000" cy="11880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1280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343715-949C-4F9C-B204-324AA387CEE4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3FC7CC-948D-4A73-86C3-B3C895FA6D60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Traffic Sign State Diagram: State 00</a:t>
            </a:r>
          </a:p>
        </p:txBody>
      </p:sp>
      <p:pic>
        <p:nvPicPr>
          <p:cNvPr id="87045" name="Picture 4" descr="ch03-sign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94" y="1370013"/>
            <a:ext cx="5792233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6" name="Text Box 15"/>
          <p:cNvSpPr txBox="1">
            <a:spLocks noChangeArrowheads="1"/>
          </p:cNvSpPr>
          <p:nvPr/>
        </p:nvSpPr>
        <p:spPr bwMode="auto">
          <a:xfrm>
            <a:off x="1407694" y="6308725"/>
            <a:ext cx="433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i="1" baseline="0" dirty="0">
                <a:ea typeface="宋体" panose="02010600030101010101" pitchFamily="2" charset="-122"/>
              </a:rPr>
              <a:t>Transition on each clock cycle.</a:t>
            </a:r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7750175" y="1196752"/>
            <a:ext cx="234950" cy="806450"/>
            <a:chOff x="3632" y="1844"/>
            <a:chExt cx="148" cy="508"/>
          </a:xfrm>
          <a:solidFill>
            <a:schemeClr val="bg1">
              <a:lumMod val="50000"/>
            </a:schemeClr>
          </a:solidFill>
        </p:grpSpPr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3632" y="1844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3632" y="2204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8177213" y="1307877"/>
            <a:ext cx="234950" cy="584200"/>
            <a:chOff x="3901" y="1978"/>
            <a:chExt cx="148" cy="368"/>
          </a:xfrm>
          <a:solidFill>
            <a:schemeClr val="bg1">
              <a:lumMod val="50000"/>
            </a:schemeClr>
          </a:solidFill>
        </p:grpSpPr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3901" y="1978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3901" y="2198"/>
              <a:ext cx="148" cy="14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</p:grp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8604250" y="1482502"/>
            <a:ext cx="234950" cy="2349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 bwMode="auto">
          <a:xfrm>
            <a:off x="2267744" y="1717452"/>
            <a:ext cx="1188000" cy="11880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6527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C8ED6F-E6A9-4933-8BFE-27BD08F2EEE1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806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C88C32-001F-4B83-B721-68DA7E94407B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Traffic Sign Truth Tables</a:t>
            </a:r>
          </a:p>
        </p:txBody>
      </p:sp>
      <p:sp>
        <p:nvSpPr>
          <p:cNvPr id="88069" name="Text Box 115"/>
          <p:cNvSpPr txBox="1">
            <a:spLocks noChangeArrowheads="1"/>
          </p:cNvSpPr>
          <p:nvPr/>
        </p:nvSpPr>
        <p:spPr bwMode="auto">
          <a:xfrm>
            <a:off x="280988" y="1370013"/>
            <a:ext cx="4019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Outputs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(depend only on state: S</a:t>
            </a:r>
            <a:r>
              <a:rPr lang="en-US" altLang="zh-CN" b="0">
                <a:ea typeface="宋体" panose="02010600030101010101" pitchFamily="2" charset="-122"/>
              </a:rPr>
              <a:t>1</a:t>
            </a:r>
            <a:r>
              <a:rPr lang="en-US" altLang="zh-CN" b="0" baseline="0">
                <a:ea typeface="宋体" panose="02010600030101010101" pitchFamily="2" charset="-122"/>
              </a:rPr>
              <a:t>S</a:t>
            </a:r>
            <a:r>
              <a:rPr lang="en-US" altLang="zh-CN" b="0">
                <a:ea typeface="宋体" panose="02010600030101010101" pitchFamily="2" charset="-122"/>
              </a:rPr>
              <a:t>0</a:t>
            </a:r>
            <a:r>
              <a:rPr lang="en-US" altLang="zh-CN" b="0" baseline="0">
                <a:ea typeface="宋体" panose="02010600030101010101" pitchFamily="2" charset="-122"/>
              </a:rPr>
              <a:t>)</a:t>
            </a:r>
          </a:p>
        </p:txBody>
      </p:sp>
      <p:graphicFrame>
        <p:nvGraphicFramePr>
          <p:cNvPr id="118004" name="Group 244"/>
          <p:cNvGraphicFramePr>
            <a:graphicFrameLocks noGrp="1"/>
          </p:cNvGraphicFramePr>
          <p:nvPr/>
        </p:nvGraphicFramePr>
        <p:xfrm>
          <a:off x="793750" y="3497263"/>
          <a:ext cx="2644775" cy="2257426"/>
        </p:xfrm>
        <a:graphic>
          <a:graphicData uri="http://schemas.openxmlformats.org/drawingml/2006/table">
            <a:tbl>
              <a:tblPr/>
              <a:tblGrid>
                <a:gridCol w="52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</a:t>
                      </a:r>
                      <a:r>
                        <a:rPr kumimoji="0" lang="en-US" altLang="zh-CN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</a:t>
                      </a:r>
                      <a:r>
                        <a:rPr kumimoji="0" lang="en-US" altLang="zh-CN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098" name="Text Box 245"/>
          <p:cNvSpPr txBox="1">
            <a:spLocks noChangeArrowheads="1"/>
          </p:cNvSpPr>
          <p:nvPr/>
        </p:nvSpPr>
        <p:spPr bwMode="auto">
          <a:xfrm>
            <a:off x="3262313" y="2328863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0" baseline="0">
                <a:solidFill>
                  <a:schemeClr val="accent2"/>
                </a:solidFill>
                <a:ea typeface="宋体" panose="02010600030101010101" pitchFamily="2" charset="-122"/>
              </a:rPr>
              <a:t>Lights 1 and 2</a:t>
            </a:r>
          </a:p>
        </p:txBody>
      </p:sp>
      <p:sp>
        <p:nvSpPr>
          <p:cNvPr id="88099" name="Text Box 246"/>
          <p:cNvSpPr txBox="1">
            <a:spLocks noChangeArrowheads="1"/>
          </p:cNvSpPr>
          <p:nvPr/>
        </p:nvSpPr>
        <p:spPr bwMode="auto">
          <a:xfrm>
            <a:off x="3262313" y="2624138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0" baseline="0">
                <a:solidFill>
                  <a:schemeClr val="accent2"/>
                </a:solidFill>
                <a:ea typeface="宋体" panose="02010600030101010101" pitchFamily="2" charset="-122"/>
              </a:rPr>
              <a:t>Lights 3 and 4</a:t>
            </a:r>
          </a:p>
        </p:txBody>
      </p:sp>
      <p:sp>
        <p:nvSpPr>
          <p:cNvPr id="88100" name="Text Box 247"/>
          <p:cNvSpPr txBox="1">
            <a:spLocks noChangeArrowheads="1"/>
          </p:cNvSpPr>
          <p:nvPr/>
        </p:nvSpPr>
        <p:spPr bwMode="auto">
          <a:xfrm>
            <a:off x="3262313" y="2933700"/>
            <a:ext cx="715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0" baseline="0">
                <a:solidFill>
                  <a:schemeClr val="accent2"/>
                </a:solidFill>
                <a:ea typeface="宋体" panose="02010600030101010101" pitchFamily="2" charset="-122"/>
              </a:rPr>
              <a:t>Light 5</a:t>
            </a:r>
          </a:p>
        </p:txBody>
      </p:sp>
      <p:sp>
        <p:nvSpPr>
          <p:cNvPr id="88101" name="Line 249"/>
          <p:cNvSpPr>
            <a:spLocks noChangeShapeType="1"/>
          </p:cNvSpPr>
          <p:nvPr/>
        </p:nvSpPr>
        <p:spPr bwMode="auto">
          <a:xfrm flipH="1">
            <a:off x="3148013" y="3070225"/>
            <a:ext cx="1571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102" name="Line 250"/>
          <p:cNvSpPr>
            <a:spLocks noChangeShapeType="1"/>
          </p:cNvSpPr>
          <p:nvPr/>
        </p:nvSpPr>
        <p:spPr bwMode="auto">
          <a:xfrm flipH="1">
            <a:off x="3149600" y="3068638"/>
            <a:ext cx="0" cy="4841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103" name="Line 251"/>
          <p:cNvSpPr>
            <a:spLocks noChangeShapeType="1"/>
          </p:cNvSpPr>
          <p:nvPr/>
        </p:nvSpPr>
        <p:spPr bwMode="auto">
          <a:xfrm flipH="1">
            <a:off x="2627313" y="2779713"/>
            <a:ext cx="6778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104" name="Line 252"/>
          <p:cNvSpPr>
            <a:spLocks noChangeShapeType="1"/>
          </p:cNvSpPr>
          <p:nvPr/>
        </p:nvSpPr>
        <p:spPr bwMode="auto">
          <a:xfrm flipH="1">
            <a:off x="2092325" y="2489200"/>
            <a:ext cx="12128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105" name="Line 253"/>
          <p:cNvSpPr>
            <a:spLocks noChangeShapeType="1"/>
          </p:cNvSpPr>
          <p:nvPr/>
        </p:nvSpPr>
        <p:spPr bwMode="auto">
          <a:xfrm>
            <a:off x="2627313" y="2782888"/>
            <a:ext cx="0" cy="7699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106" name="Line 254"/>
          <p:cNvSpPr>
            <a:spLocks noChangeShapeType="1"/>
          </p:cNvSpPr>
          <p:nvPr/>
        </p:nvSpPr>
        <p:spPr bwMode="auto">
          <a:xfrm>
            <a:off x="2092325" y="2490788"/>
            <a:ext cx="0" cy="10699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107" name="Text Box 255"/>
          <p:cNvSpPr txBox="1">
            <a:spLocks noChangeArrowheads="1"/>
          </p:cNvSpPr>
          <p:nvPr/>
        </p:nvSpPr>
        <p:spPr bwMode="auto">
          <a:xfrm>
            <a:off x="4968875" y="1370013"/>
            <a:ext cx="3914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Next State: S</a:t>
            </a:r>
            <a:r>
              <a:rPr lang="en-US" altLang="zh-CN" b="0">
                <a:ea typeface="宋体" panose="02010600030101010101" pitchFamily="2" charset="-122"/>
              </a:rPr>
              <a:t>1</a:t>
            </a:r>
            <a:r>
              <a:rPr lang="en-US" altLang="zh-CN" b="0" baseline="0">
                <a:ea typeface="宋体" panose="02010600030101010101" pitchFamily="2" charset="-122"/>
              </a:rPr>
              <a:t>’S</a:t>
            </a:r>
            <a:r>
              <a:rPr lang="en-US" altLang="zh-CN" b="0">
                <a:ea typeface="宋体" panose="02010600030101010101" pitchFamily="2" charset="-122"/>
              </a:rPr>
              <a:t>0</a:t>
            </a:r>
            <a:r>
              <a:rPr lang="en-US" altLang="zh-CN" b="0" baseline="0">
                <a:ea typeface="宋体" panose="02010600030101010101" pitchFamily="2" charset="-122"/>
              </a:rPr>
              <a:t>’</a:t>
            </a:r>
            <a:br>
              <a:rPr lang="en-US" altLang="zh-CN" b="0" baseline="0">
                <a:ea typeface="宋体" panose="02010600030101010101" pitchFamily="2" charset="-122"/>
              </a:rPr>
            </a:br>
            <a:r>
              <a:rPr lang="en-US" altLang="zh-CN" b="0" baseline="0">
                <a:ea typeface="宋体" panose="02010600030101010101" pitchFamily="2" charset="-122"/>
              </a:rPr>
              <a:t>(depend on state and input)</a:t>
            </a:r>
          </a:p>
        </p:txBody>
      </p:sp>
      <p:graphicFrame>
        <p:nvGraphicFramePr>
          <p:cNvPr id="118104" name="Group 344"/>
          <p:cNvGraphicFramePr>
            <a:graphicFrameLocks noGrp="1"/>
          </p:cNvGraphicFramePr>
          <p:nvPr/>
        </p:nvGraphicFramePr>
        <p:xfrm>
          <a:off x="5465763" y="2586038"/>
          <a:ext cx="2643187" cy="2671763"/>
        </p:xfrm>
        <a:graphic>
          <a:graphicData uri="http://schemas.openxmlformats.org/drawingml/2006/table">
            <a:tbl>
              <a:tblPr/>
              <a:tblGrid>
                <a:gridCol w="528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5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</a:t>
                      </a:r>
                      <a:r>
                        <a:rPr kumimoji="0" lang="en-US" altLang="zh-CN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</a:t>
                      </a:r>
                      <a:r>
                        <a:rPr kumimoji="0" lang="en-US" altLang="zh-CN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</a:t>
                      </a:r>
                      <a:r>
                        <a:rPr kumimoji="0" lang="en-US" altLang="zh-CN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’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</a:t>
                      </a:r>
                      <a:r>
                        <a:rPr kumimoji="0" lang="en-US" altLang="zh-CN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’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8141" name="Text Box 338"/>
          <p:cNvSpPr txBox="1">
            <a:spLocks noChangeArrowheads="1"/>
          </p:cNvSpPr>
          <p:nvPr/>
        </p:nvSpPr>
        <p:spPr bwMode="auto">
          <a:xfrm>
            <a:off x="5842000" y="225742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0" baseline="0">
                <a:solidFill>
                  <a:schemeClr val="accent2"/>
                </a:solidFill>
                <a:ea typeface="宋体" panose="02010600030101010101" pitchFamily="2" charset="-122"/>
              </a:rPr>
              <a:t>Switch</a:t>
            </a:r>
          </a:p>
        </p:txBody>
      </p:sp>
      <p:sp>
        <p:nvSpPr>
          <p:cNvPr id="88142" name="Line 339"/>
          <p:cNvSpPr>
            <a:spLocks noChangeShapeType="1"/>
          </p:cNvSpPr>
          <p:nvPr/>
        </p:nvSpPr>
        <p:spPr bwMode="auto">
          <a:xfrm flipH="1">
            <a:off x="5691188" y="2398713"/>
            <a:ext cx="1571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143" name="Line 340"/>
          <p:cNvSpPr>
            <a:spLocks noChangeShapeType="1"/>
          </p:cNvSpPr>
          <p:nvPr/>
        </p:nvSpPr>
        <p:spPr bwMode="auto">
          <a:xfrm flipH="1">
            <a:off x="5692775" y="2397125"/>
            <a:ext cx="0" cy="3016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144" name="Text Box 345"/>
          <p:cNvSpPr txBox="1">
            <a:spLocks noChangeArrowheads="1"/>
          </p:cNvSpPr>
          <p:nvPr/>
        </p:nvSpPr>
        <p:spPr bwMode="auto">
          <a:xfrm>
            <a:off x="4076700" y="5543550"/>
            <a:ext cx="2730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0" baseline="0">
                <a:solidFill>
                  <a:schemeClr val="accent2"/>
                </a:solidFill>
                <a:ea typeface="宋体" panose="02010600030101010101" pitchFamily="2" charset="-122"/>
              </a:rPr>
              <a:t>Whenever In=0, next state is 00.</a:t>
            </a:r>
          </a:p>
        </p:txBody>
      </p:sp>
      <p:sp>
        <p:nvSpPr>
          <p:cNvPr id="88145" name="Line 346"/>
          <p:cNvSpPr>
            <a:spLocks noChangeShapeType="1"/>
          </p:cNvSpPr>
          <p:nvPr/>
        </p:nvSpPr>
        <p:spPr bwMode="auto">
          <a:xfrm>
            <a:off x="5173663" y="3240088"/>
            <a:ext cx="40481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146" name="Line 347"/>
          <p:cNvSpPr>
            <a:spLocks noChangeShapeType="1"/>
          </p:cNvSpPr>
          <p:nvPr/>
        </p:nvSpPr>
        <p:spPr bwMode="auto">
          <a:xfrm>
            <a:off x="5173663" y="3240088"/>
            <a:ext cx="0" cy="2311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46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kern="0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+mj-cs"/>
              </a:rPr>
              <a:t>From Logic to Data Path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Sequential Logic Circuits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05024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07EB4C-2ED7-4C52-A184-1D287BBC4007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909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FE30B0-3A74-4D52-8E40-56D7CE63C51D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Traffic Sign Logic</a:t>
            </a:r>
          </a:p>
        </p:txBody>
      </p:sp>
      <p:pic>
        <p:nvPicPr>
          <p:cNvPr id="89093" name="Picture 5" descr="ch03-traf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425575"/>
            <a:ext cx="5840759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6699250" y="4995863"/>
            <a:ext cx="1501775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chemeClr val="accent2"/>
                </a:solidFill>
                <a:ea typeface="宋体" panose="02010600030101010101" pitchFamily="2" charset="-122"/>
              </a:rPr>
              <a:t>Master-slave</a:t>
            </a:r>
            <a:br>
              <a:rPr lang="en-US" altLang="zh-CN" sz="1800" b="0" baseline="0">
                <a:solidFill>
                  <a:schemeClr val="accent2"/>
                </a:solidFill>
                <a:ea typeface="宋体" panose="02010600030101010101" pitchFamily="2" charset="-122"/>
              </a:rPr>
            </a:br>
            <a:r>
              <a:rPr lang="en-US" altLang="zh-CN" sz="1800" b="0" baseline="0">
                <a:solidFill>
                  <a:schemeClr val="accent2"/>
                </a:solidFill>
                <a:ea typeface="宋体" panose="02010600030101010101" pitchFamily="2" charset="-122"/>
              </a:rPr>
              <a:t>flipflop</a:t>
            </a:r>
          </a:p>
        </p:txBody>
      </p:sp>
      <p:sp>
        <p:nvSpPr>
          <p:cNvPr id="89095" name="Line 8"/>
          <p:cNvSpPr>
            <a:spLocks noChangeShapeType="1"/>
          </p:cNvSpPr>
          <p:nvPr/>
        </p:nvSpPr>
        <p:spPr bwMode="auto">
          <a:xfrm flipH="1" flipV="1">
            <a:off x="5838825" y="5303838"/>
            <a:ext cx="862013" cy="650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096" name="Line 9"/>
          <p:cNvSpPr>
            <a:spLocks noChangeShapeType="1"/>
          </p:cNvSpPr>
          <p:nvPr/>
        </p:nvSpPr>
        <p:spPr bwMode="auto">
          <a:xfrm flipH="1">
            <a:off x="5851525" y="5511800"/>
            <a:ext cx="836613" cy="3921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647673" y="4191471"/>
            <a:ext cx="5886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baseline="0" dirty="0"/>
              <a:t>S’</a:t>
            </a:r>
            <a:r>
              <a:rPr lang="en-US" altLang="zh-CN" sz="2400" b="1" dirty="0"/>
              <a:t>0</a:t>
            </a:r>
            <a:endParaRPr lang="zh-CN" altLang="en-US" sz="2400" b="1" baseline="0" dirty="0"/>
          </a:p>
        </p:txBody>
      </p:sp>
      <p:sp>
        <p:nvSpPr>
          <p:cNvPr id="10" name="文本框 9"/>
          <p:cNvSpPr txBox="1"/>
          <p:nvPr/>
        </p:nvSpPr>
        <p:spPr>
          <a:xfrm>
            <a:off x="6372200" y="3459548"/>
            <a:ext cx="5886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baseline="0" dirty="0"/>
              <a:t>S’</a:t>
            </a:r>
            <a:r>
              <a:rPr lang="en-US" altLang="zh-CN" sz="2400" b="1" dirty="0"/>
              <a:t>1</a:t>
            </a:r>
            <a:endParaRPr lang="zh-CN" altLang="en-US" sz="2400" b="1" baseline="0" dirty="0"/>
          </a:p>
        </p:txBody>
      </p:sp>
      <p:sp>
        <p:nvSpPr>
          <p:cNvPr id="3" name="矩形 2"/>
          <p:cNvSpPr/>
          <p:nvPr/>
        </p:nvSpPr>
        <p:spPr bwMode="auto">
          <a:xfrm>
            <a:off x="2771800" y="4680000"/>
            <a:ext cx="360040" cy="433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87993" y="5559623"/>
            <a:ext cx="5036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baseline="0" dirty="0"/>
              <a:t>S</a:t>
            </a:r>
            <a:r>
              <a:rPr lang="en-US" altLang="zh-CN" sz="2400" b="1" dirty="0"/>
              <a:t>0</a:t>
            </a:r>
            <a:endParaRPr lang="zh-CN" altLang="en-US" sz="2400" b="1" baseline="0" dirty="0"/>
          </a:p>
        </p:txBody>
      </p:sp>
      <p:sp>
        <p:nvSpPr>
          <p:cNvPr id="14" name="文本框 13"/>
          <p:cNvSpPr txBox="1"/>
          <p:nvPr/>
        </p:nvSpPr>
        <p:spPr>
          <a:xfrm>
            <a:off x="2771800" y="4438700"/>
            <a:ext cx="5036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baseline="0" dirty="0"/>
              <a:t>S</a:t>
            </a:r>
            <a:r>
              <a:rPr lang="en-US" altLang="zh-CN" sz="2400" b="1" dirty="0"/>
              <a:t>1</a:t>
            </a:r>
            <a:endParaRPr lang="zh-CN" altLang="en-US" sz="2400" b="1" baseline="0" dirty="0"/>
          </a:p>
        </p:txBody>
      </p:sp>
      <p:graphicFrame>
        <p:nvGraphicFramePr>
          <p:cNvPr id="8" name="Group 244">
            <a:extLst>
              <a:ext uri="{FF2B5EF4-FFF2-40B4-BE49-F238E27FC236}">
                <a16:creationId xmlns:a16="http://schemas.microsoft.com/office/drawing/2014/main" id="{02AF09CF-5F5F-A3C4-3A79-F03032BFD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033287"/>
              </p:ext>
            </p:extLst>
          </p:nvPr>
        </p:nvGraphicFramePr>
        <p:xfrm>
          <a:off x="6699250" y="1096111"/>
          <a:ext cx="2315285" cy="1981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62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5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</a:t>
                      </a:r>
                      <a:r>
                        <a:rPr kumimoji="0" lang="en-US" altLang="zh-CN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</a:t>
                      </a:r>
                      <a:r>
                        <a:rPr kumimoji="0" lang="en-US" altLang="zh-CN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5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5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937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5B988D-5219-47A5-9F91-B69B98BA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A0602-4C1E-4AA8-8FA1-77F1FDCED5FC}" type="datetime1">
              <a:rPr lang="zh-CN" altLang="en-US" smtClean="0"/>
              <a:pPr>
                <a:defRPr/>
              </a:pPr>
              <a:t>2023/9/6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6B91310-561D-469A-92BD-DC9DFF84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2241AC-23E3-4543-95F5-001547B7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BD95A-F8D2-4488-8611-E7B836139D3B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727355C-0BB7-4066-8B63-66420E8D0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888" y="55815"/>
            <a:ext cx="5820615" cy="50090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8FA8F32-0368-4AB0-AD1B-812E66CC8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869" y="5017663"/>
            <a:ext cx="6336704" cy="1831762"/>
          </a:xfrm>
          <a:prstGeom prst="rect">
            <a:avLst/>
          </a:prstGeom>
        </p:spPr>
      </p:pic>
      <p:graphicFrame>
        <p:nvGraphicFramePr>
          <p:cNvPr id="7" name="Group 344">
            <a:extLst>
              <a:ext uri="{FF2B5EF4-FFF2-40B4-BE49-F238E27FC236}">
                <a16:creationId xmlns:a16="http://schemas.microsoft.com/office/drawing/2014/main" id="{3D84A3D9-805A-6238-ED32-9A65AC6B4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114010"/>
              </p:ext>
            </p:extLst>
          </p:nvPr>
        </p:nvGraphicFramePr>
        <p:xfrm>
          <a:off x="179512" y="792118"/>
          <a:ext cx="2592290" cy="2303685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1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</a:t>
                      </a:r>
                      <a:r>
                        <a:rPr kumimoji="0" lang="en-US" altLang="zh-CN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</a:t>
                      </a:r>
                      <a:r>
                        <a:rPr kumimoji="0" lang="en-US" altLang="zh-CN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</a:t>
                      </a:r>
                      <a:r>
                        <a:rPr kumimoji="0" lang="en-US" altLang="zh-CN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’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</a:t>
                      </a:r>
                      <a:r>
                        <a:rPr kumimoji="0" lang="en-US" altLang="zh-CN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’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76546101-3B32-92D7-3A27-CD3475E0FD5D}"/>
              </a:ext>
            </a:extLst>
          </p:cNvPr>
          <p:cNvSpPr txBox="1"/>
          <p:nvPr/>
        </p:nvSpPr>
        <p:spPr>
          <a:xfrm>
            <a:off x="179512" y="260648"/>
            <a:ext cx="936104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CN" altLang="en-US" dirty="0"/>
              <a:t>初始状态</a:t>
            </a:r>
          </a:p>
        </p:txBody>
      </p:sp>
      <p:cxnSp>
        <p:nvCxnSpPr>
          <p:cNvPr id="11" name="连接符: 肘形 10">
            <a:extLst>
              <a:ext uri="{FF2B5EF4-FFF2-40B4-BE49-F238E27FC236}">
                <a16:creationId xmlns:a16="http://schemas.microsoft.com/office/drawing/2014/main" id="{8BC0FB25-D60C-52D5-291A-E34E6CC53184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rot="10800000" flipH="1" flipV="1">
            <a:off x="179511" y="399148"/>
            <a:ext cx="98019" cy="922040"/>
          </a:xfrm>
          <a:prstGeom prst="bentConnector4">
            <a:avLst>
              <a:gd name="adj1" fmla="val -100946"/>
              <a:gd name="adj2" fmla="val 9969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2BD5954-05FB-FDE8-B9A4-288DD222CA0F}"/>
              </a:ext>
            </a:extLst>
          </p:cNvPr>
          <p:cNvSpPr txBox="1"/>
          <p:nvPr/>
        </p:nvSpPr>
        <p:spPr>
          <a:xfrm>
            <a:off x="6660232" y="1933919"/>
            <a:ext cx="5886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baseline="0" dirty="0"/>
              <a:t>S’</a:t>
            </a:r>
            <a:r>
              <a:rPr lang="en-US" altLang="zh-CN" sz="2400" b="1" dirty="0"/>
              <a:t>1</a:t>
            </a:r>
            <a:endParaRPr lang="zh-CN" altLang="en-US" sz="2400" b="1" baseline="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296340A-6230-2B86-A09F-9D39BE434680}"/>
              </a:ext>
            </a:extLst>
          </p:cNvPr>
          <p:cNvSpPr txBox="1"/>
          <p:nvPr/>
        </p:nvSpPr>
        <p:spPr>
          <a:xfrm>
            <a:off x="6935375" y="2655943"/>
            <a:ext cx="5886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baseline="0" dirty="0"/>
              <a:t>S’</a:t>
            </a:r>
            <a:r>
              <a:rPr lang="en-US" altLang="zh-CN" sz="2400" b="1" dirty="0"/>
              <a:t>0</a:t>
            </a:r>
            <a:endParaRPr lang="zh-CN" altLang="en-US" sz="2400" b="1" baseline="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EA5142B-16A6-CA62-CC02-F4BC27CDC70C}"/>
              </a:ext>
            </a:extLst>
          </p:cNvPr>
          <p:cNvSpPr txBox="1"/>
          <p:nvPr/>
        </p:nvSpPr>
        <p:spPr>
          <a:xfrm>
            <a:off x="3203848" y="3038773"/>
            <a:ext cx="5036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baseline="0" dirty="0"/>
              <a:t>S</a:t>
            </a:r>
            <a:r>
              <a:rPr lang="en-US" altLang="zh-CN" sz="2400" b="1" dirty="0"/>
              <a:t>1</a:t>
            </a:r>
            <a:endParaRPr lang="zh-CN" altLang="en-US" sz="2400" b="1" baseline="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488917-F4A1-4394-79E3-E367C8C9DE41}"/>
              </a:ext>
            </a:extLst>
          </p:cNvPr>
          <p:cNvSpPr txBox="1"/>
          <p:nvPr/>
        </p:nvSpPr>
        <p:spPr>
          <a:xfrm>
            <a:off x="2987824" y="3836803"/>
            <a:ext cx="5036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baseline="0" dirty="0"/>
              <a:t>S</a:t>
            </a:r>
            <a:r>
              <a:rPr lang="en-US" altLang="zh-CN" sz="2400" b="1" dirty="0"/>
              <a:t>0</a:t>
            </a:r>
            <a:endParaRPr lang="zh-CN" altLang="en-US" sz="2400" b="1" baseline="0" dirty="0"/>
          </a:p>
        </p:txBody>
      </p:sp>
    </p:spTree>
    <p:extLst>
      <p:ext uri="{BB962C8B-B14F-4D97-AF65-F5344CB8AC3E}">
        <p14:creationId xmlns:p14="http://schemas.microsoft.com/office/powerpoint/2010/main" val="1931985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From Logic to Data Path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Sequential Logic Circuits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4293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499FB6-9090-40BE-9FF5-6652EDDEAADD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9011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D2F8A1-93FA-48A9-89D1-FEA4477FBF63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From Logic to Data Path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The data path of a computer is all the logic used to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process information.</a:t>
            </a:r>
          </a:p>
          <a:p>
            <a:pPr marL="576263" lvl="1" indent="-234950"/>
            <a:r>
              <a:rPr lang="en-US" altLang="zh-CN" dirty="0"/>
              <a:t>See the data path of the LC-3 on next slide.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Combinational Logic</a:t>
            </a:r>
          </a:p>
          <a:p>
            <a:pPr marL="576263" lvl="1" indent="-234950"/>
            <a:r>
              <a:rPr lang="en-US" altLang="zh-CN" dirty="0"/>
              <a:t>Decoders -- convert instructions into control signals</a:t>
            </a:r>
          </a:p>
          <a:p>
            <a:pPr marL="576263" lvl="1" indent="-234950"/>
            <a:r>
              <a:rPr lang="en-US" altLang="zh-CN" dirty="0"/>
              <a:t>Multiplexers -- select inputs and outputs</a:t>
            </a:r>
          </a:p>
          <a:p>
            <a:pPr marL="576263" lvl="1" indent="-234950"/>
            <a:r>
              <a:rPr lang="en-US" altLang="zh-CN" dirty="0"/>
              <a:t>ALU (Arithmetic and Logic Unit) -- operations on data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Sequential Logic</a:t>
            </a:r>
          </a:p>
          <a:p>
            <a:pPr marL="576263" lvl="1" indent="-234950"/>
            <a:r>
              <a:rPr lang="en-US" altLang="zh-CN" dirty="0"/>
              <a:t>State machine -- coordinate control signals and data movement</a:t>
            </a:r>
          </a:p>
          <a:p>
            <a:pPr marL="576263" lvl="1" indent="-234950"/>
            <a:r>
              <a:rPr lang="en-US" altLang="zh-CN" dirty="0"/>
              <a:t>Registers and latches -- storage elements</a:t>
            </a:r>
          </a:p>
        </p:txBody>
      </p:sp>
    </p:spTree>
    <p:extLst>
      <p:ext uri="{BB962C8B-B14F-4D97-AF65-F5344CB8AC3E}">
        <p14:creationId xmlns:p14="http://schemas.microsoft.com/office/powerpoint/2010/main" val="2717446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0" name="标题 1"/>
          <p:cNvSpPr txBox="1">
            <a:spLocks/>
          </p:cNvSpPr>
          <p:nvPr/>
        </p:nvSpPr>
        <p:spPr>
          <a:xfrm>
            <a:off x="179388" y="71438"/>
            <a:ext cx="8839200" cy="7651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LC-3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Data Path Overview (Microarchitecture)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黑体"/>
              <a:cs typeface="+mj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0105" y="1097936"/>
            <a:ext cx="5889529" cy="4131264"/>
            <a:chOff x="130105" y="1097936"/>
            <a:chExt cx="5889529" cy="4131264"/>
          </a:xfrm>
        </p:grpSpPr>
        <p:sp>
          <p:nvSpPr>
            <p:cNvPr id="375" name="矩形 374"/>
            <p:cNvSpPr/>
            <p:nvPr/>
          </p:nvSpPr>
          <p:spPr bwMode="auto">
            <a:xfrm>
              <a:off x="130105" y="1097936"/>
              <a:ext cx="5889529" cy="4131264"/>
            </a:xfrm>
            <a:prstGeom prst="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430292" y="2314348"/>
              <a:ext cx="3506015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Control Unit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8307" y="5302983"/>
            <a:ext cx="6290524" cy="1497514"/>
            <a:chOff x="138307" y="5302983"/>
            <a:chExt cx="6290524" cy="1497514"/>
          </a:xfrm>
        </p:grpSpPr>
        <p:sp>
          <p:nvSpPr>
            <p:cNvPr id="379" name="矩形 378"/>
            <p:cNvSpPr/>
            <p:nvPr/>
          </p:nvSpPr>
          <p:spPr bwMode="auto">
            <a:xfrm>
              <a:off x="138307" y="5302983"/>
              <a:ext cx="6290524" cy="1497514"/>
            </a:xfrm>
            <a:prstGeom prst="rect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1" name="矩形 390"/>
            <p:cNvSpPr/>
            <p:nvPr/>
          </p:nvSpPr>
          <p:spPr bwMode="auto">
            <a:xfrm>
              <a:off x="1571013" y="5444804"/>
              <a:ext cx="3506015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Memory Unit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组合 21"/>
          <p:cNvGrpSpPr/>
          <p:nvPr/>
        </p:nvGrpSpPr>
        <p:grpSpPr>
          <a:xfrm>
            <a:off x="6094401" y="1111864"/>
            <a:ext cx="2872192" cy="4131264"/>
            <a:chOff x="6094401" y="1111864"/>
            <a:chExt cx="2872192" cy="4131264"/>
          </a:xfrm>
        </p:grpSpPr>
        <p:sp>
          <p:nvSpPr>
            <p:cNvPr id="14" name="矩形 13"/>
            <p:cNvSpPr/>
            <p:nvPr/>
          </p:nvSpPr>
          <p:spPr bwMode="auto">
            <a:xfrm>
              <a:off x="6094401" y="1111864"/>
              <a:ext cx="2872192" cy="4131264"/>
            </a:xfrm>
            <a:prstGeom prst="rect">
              <a:avLst/>
            </a:prstGeom>
            <a:noFill/>
            <a:ln w="635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7" name="矩形 396"/>
            <p:cNvSpPr/>
            <p:nvPr/>
          </p:nvSpPr>
          <p:spPr bwMode="auto">
            <a:xfrm>
              <a:off x="6146232" y="2420306"/>
              <a:ext cx="2736977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Processing Unit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78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473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From Logic to Data Path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Sequential Logic Circuits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0680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615F6A-4959-49A4-970C-EE4DD272EE59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16430D-10CA-448A-BAE0-929611BA74E9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Summary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MOS transistors are used as switches to implement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logic functions.</a:t>
            </a:r>
          </a:p>
          <a:p>
            <a:pPr marL="576263" lvl="1" indent="-234950"/>
            <a:r>
              <a:rPr lang="en-US" altLang="zh-CN" dirty="0"/>
              <a:t>N-type: connect to GND, turn on (with 1) to pull down to 0</a:t>
            </a:r>
          </a:p>
          <a:p>
            <a:pPr marL="576263" lvl="1" indent="-234950"/>
            <a:r>
              <a:rPr lang="en-US" altLang="zh-CN" dirty="0"/>
              <a:t>P-type: connect to +2.9V, turn on (with 0) to pull up to 1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Basic gates: NOT, NOR, NAND</a:t>
            </a:r>
          </a:p>
          <a:p>
            <a:pPr marL="576263" lvl="1" indent="-234950"/>
            <a:r>
              <a:rPr lang="en-US" altLang="zh-CN" dirty="0"/>
              <a:t>Logic functions are usually expressed with AND, OR, and NOT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Properties of logic gates</a:t>
            </a:r>
          </a:p>
          <a:p>
            <a:pPr marL="576263" lvl="1" indent="-234950"/>
            <a:r>
              <a:rPr lang="en-US" altLang="zh-CN" dirty="0"/>
              <a:t>Completeness</a:t>
            </a:r>
          </a:p>
          <a:p>
            <a:pPr marL="1022350" lvl="2" indent="-222250"/>
            <a:r>
              <a:rPr lang="en-US" altLang="zh-CN" dirty="0"/>
              <a:t>can implement any truth table with AND, OR, NOT</a:t>
            </a:r>
          </a:p>
          <a:p>
            <a:pPr marL="576263" lvl="1" indent="-234950"/>
            <a:r>
              <a:rPr lang="en-US" altLang="zh-CN" dirty="0" err="1"/>
              <a:t>DeMorgan's</a:t>
            </a:r>
            <a:r>
              <a:rPr lang="en-US" altLang="zh-CN" dirty="0"/>
              <a:t> Law</a:t>
            </a:r>
          </a:p>
          <a:p>
            <a:pPr marL="1022350" lvl="2" indent="-222250"/>
            <a:r>
              <a:rPr lang="en-US" altLang="zh-CN" dirty="0"/>
              <a:t>convert AND to OR by inverting inputs and output</a:t>
            </a:r>
          </a:p>
        </p:txBody>
      </p:sp>
    </p:spTree>
    <p:extLst>
      <p:ext uri="{BB962C8B-B14F-4D97-AF65-F5344CB8AC3E}">
        <p14:creationId xmlns:p14="http://schemas.microsoft.com/office/powerpoint/2010/main" val="2491133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06E91-F35F-43F4-ABD7-C03756DDE3E5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9216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D7A69D-48BF-4608-8A88-BF549CFF8593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Summary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We’ve touched on basic digital logic</a:t>
            </a:r>
          </a:p>
          <a:p>
            <a:pPr lvl="1"/>
            <a:r>
              <a:rPr lang="en-US" altLang="zh-CN" dirty="0"/>
              <a:t>Transistors</a:t>
            </a:r>
          </a:p>
          <a:p>
            <a:pPr lvl="1"/>
            <a:r>
              <a:rPr lang="en-US" altLang="zh-CN" dirty="0"/>
              <a:t>Gates</a:t>
            </a:r>
          </a:p>
          <a:p>
            <a:pPr lvl="1"/>
            <a:r>
              <a:rPr lang="en-US" altLang="zh-CN" dirty="0"/>
              <a:t>Storage (latches, flip-flops, memory)</a:t>
            </a:r>
          </a:p>
          <a:p>
            <a:pPr lvl="1"/>
            <a:r>
              <a:rPr lang="en-US" altLang="zh-CN" dirty="0"/>
              <a:t>State machines</a:t>
            </a:r>
          </a:p>
          <a:p>
            <a:r>
              <a:rPr lang="en-US" altLang="zh-CN" dirty="0"/>
              <a:t>Built some simple circuits</a:t>
            </a:r>
          </a:p>
          <a:p>
            <a:pPr lvl="1"/>
            <a:r>
              <a:rPr lang="en-US" altLang="zh-CN" dirty="0"/>
              <a:t>adder, </a:t>
            </a:r>
            <a:r>
              <a:rPr lang="en-US" altLang="zh-CN" dirty="0" err="1"/>
              <a:t>subtracter</a:t>
            </a:r>
            <a:r>
              <a:rPr lang="en-US" altLang="zh-CN" dirty="0"/>
              <a:t>, adder/</a:t>
            </a:r>
            <a:r>
              <a:rPr lang="en-US" altLang="zh-CN" dirty="0" err="1"/>
              <a:t>subtracter</a:t>
            </a:r>
            <a:r>
              <a:rPr lang="zh-CN" altLang="en-US" dirty="0"/>
              <a:t>，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Incrementer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Counter (consisting of register and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incrementer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altLang="zh-CN" dirty="0"/>
              <a:t>Programmable traffic sign state machine</a:t>
            </a:r>
          </a:p>
          <a:p>
            <a:r>
              <a:rPr lang="en-US" altLang="zh-CN" dirty="0"/>
              <a:t>Up next: a computer as a (simple?) state machine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1940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B03FFB-FB58-4FF3-BB75-BFF53382C427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9113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B9C916-54BA-426F-8382-754AA77483DB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LC-3 Data Path</a:t>
            </a:r>
          </a:p>
        </p:txBody>
      </p:sp>
      <p:pic>
        <p:nvPicPr>
          <p:cNvPr id="91141" name="Picture 4" descr="pat76902_0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273175"/>
            <a:ext cx="4287838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49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Next Time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Topic</a:t>
            </a:r>
          </a:p>
          <a:p>
            <a:pPr lvl="1"/>
            <a:r>
              <a:rPr lang="en-US" altLang="zh-CN" dirty="0"/>
              <a:t>The von Neumann Model</a:t>
            </a:r>
          </a:p>
          <a:p>
            <a:r>
              <a:rPr lang="en-US" altLang="zh-CN" dirty="0"/>
              <a:t>Readings</a:t>
            </a:r>
          </a:p>
          <a:p>
            <a:pPr lvl="1"/>
            <a:r>
              <a:rPr lang="en-US" altLang="zh-CN" dirty="0"/>
              <a:t>Chapter 4.0 - 4.2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852E4-6DA7-4374-8FF6-63115898C9DD}" type="datetime1">
              <a:rPr lang="zh-CN" altLang="en-US" smtClean="0"/>
              <a:pPr>
                <a:defRPr/>
              </a:pPr>
              <a:t>2023/9/6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541B-4E3D-4C80-9501-35E2168DC009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627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06E91-F35F-43F4-ABD7-C03756DDE3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6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D7A69D-48BF-4608-8A88-BF549CFF859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Review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We’ve touched on basic digital logic</a:t>
            </a:r>
          </a:p>
          <a:p>
            <a:pPr lvl="1"/>
            <a:r>
              <a:rPr lang="en-US" altLang="zh-CN" dirty="0"/>
              <a:t>Transistors</a:t>
            </a:r>
          </a:p>
          <a:p>
            <a:pPr lvl="1"/>
            <a:r>
              <a:rPr lang="en-US" altLang="zh-CN" dirty="0"/>
              <a:t>Gates</a:t>
            </a:r>
          </a:p>
          <a:p>
            <a:pPr lvl="1"/>
            <a:r>
              <a:rPr lang="en-US" altLang="zh-CN" dirty="0"/>
              <a:t>Storage (latches, flip-flops, register, memory)</a:t>
            </a:r>
          </a:p>
          <a:p>
            <a:r>
              <a:rPr lang="en-US" altLang="zh-CN" dirty="0"/>
              <a:t>Built some simple logical circuits</a:t>
            </a:r>
          </a:p>
          <a:p>
            <a:pPr lvl="1"/>
            <a:r>
              <a:rPr lang="en-US" altLang="zh-CN" dirty="0"/>
              <a:t>adder, </a:t>
            </a:r>
            <a:r>
              <a:rPr lang="en-US" altLang="zh-CN" dirty="0" err="1"/>
              <a:t>subtracter</a:t>
            </a:r>
            <a:r>
              <a:rPr lang="en-US" altLang="zh-CN" dirty="0"/>
              <a:t>, adder/</a:t>
            </a:r>
            <a:r>
              <a:rPr lang="en-US" altLang="zh-CN" dirty="0" err="1"/>
              <a:t>subtracter</a:t>
            </a:r>
            <a:r>
              <a:rPr lang="zh-CN" altLang="en-US" dirty="0"/>
              <a:t>，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Incrementer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Counter (consisting of register and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incrementer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966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Logical Structure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Picture 6" descr="ch03-deco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4" y="1134839"/>
            <a:ext cx="1607995" cy="136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h03-mu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98" y="1220495"/>
            <a:ext cx="2510333" cy="119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1" descr="ch03-fullad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76" y="1063729"/>
            <a:ext cx="2160590" cy="128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h03-4bitad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4" y="2790549"/>
            <a:ext cx="4343400" cy="151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h03-dlat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13" y="2673224"/>
            <a:ext cx="2537917" cy="93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h03-regis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1" y="4780753"/>
            <a:ext cx="3383632" cy="12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ch03-memo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31" y="3890110"/>
            <a:ext cx="2990974" cy="276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71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06E91-F35F-43F4-ABD7-C03756DDE3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6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D7A69D-48BF-4608-8A88-BF549CFF859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Today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 computer as a (simple?) state machine</a:t>
            </a:r>
          </a:p>
          <a:p>
            <a:pPr lvl="1"/>
            <a:r>
              <a:rPr lang="en-US" altLang="zh-CN" dirty="0"/>
              <a:t>State machines</a:t>
            </a:r>
          </a:p>
          <a:p>
            <a:pPr lvl="1"/>
            <a:r>
              <a:rPr lang="en-US" altLang="zh-CN"/>
              <a:t>Programmable </a:t>
            </a:r>
            <a:r>
              <a:rPr lang="en-US" altLang="zh-CN" dirty="0"/>
              <a:t>traffic sign state machine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930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4E0AE0-6E15-4512-8F3E-F8BF2832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Approach: Bottom Up 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BF6F2-CAF4-4101-9F03-A0E4074F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D36BFC-1E3D-4EEA-9BB0-DB44D187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8689" name="组合 28688">
            <a:extLst>
              <a:ext uri="{FF2B5EF4-FFF2-40B4-BE49-F238E27FC236}">
                <a16:creationId xmlns:a16="http://schemas.microsoft.com/office/drawing/2014/main" id="{2E3255AD-BBDB-492C-AC13-4F0814C0ABB0}"/>
              </a:ext>
            </a:extLst>
          </p:cNvPr>
          <p:cNvGrpSpPr/>
          <p:nvPr/>
        </p:nvGrpSpPr>
        <p:grpSpPr>
          <a:xfrm>
            <a:off x="300199" y="3659112"/>
            <a:ext cx="1917962" cy="1930128"/>
            <a:chOff x="488355" y="2599051"/>
            <a:chExt cx="1917962" cy="1930128"/>
          </a:xfrm>
        </p:grpSpPr>
        <p:pic>
          <p:nvPicPr>
            <p:cNvPr id="28686" name="Picture 14" descr="ç¸å³å¾ç">
              <a:extLst>
                <a:ext uri="{FF2B5EF4-FFF2-40B4-BE49-F238E27FC236}">
                  <a16:creationId xmlns:a16="http://schemas.microsoft.com/office/drawing/2014/main" id="{AF3F7E64-1ED3-4FE9-B8AC-957B7D1CC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170" y="2599051"/>
              <a:ext cx="1318332" cy="757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687" name="组合 28686">
              <a:extLst>
                <a:ext uri="{FF2B5EF4-FFF2-40B4-BE49-F238E27FC236}">
                  <a16:creationId xmlns:a16="http://schemas.microsoft.com/office/drawing/2014/main" id="{C032CF2D-6F45-4C5E-9E16-048834F3C9C0}"/>
                </a:ext>
              </a:extLst>
            </p:cNvPr>
            <p:cNvGrpSpPr/>
            <p:nvPr/>
          </p:nvGrpSpPr>
          <p:grpSpPr>
            <a:xfrm>
              <a:off x="690235" y="3450921"/>
              <a:ext cx="1514203" cy="650731"/>
              <a:chOff x="721745" y="3450921"/>
              <a:chExt cx="1514203" cy="650731"/>
            </a:xfrm>
          </p:grpSpPr>
          <p:pic>
            <p:nvPicPr>
              <p:cNvPr id="12" name="Picture 20" descr="ch03-nmos">
                <a:extLst>
                  <a:ext uri="{FF2B5EF4-FFF2-40B4-BE49-F238E27FC236}">
                    <a16:creationId xmlns:a16="http://schemas.microsoft.com/office/drawing/2014/main" id="{64B52324-BF31-4A8B-B9D5-63EFB4E05C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3492815"/>
                <a:ext cx="711948" cy="566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088" descr="ch03-pmos">
                <a:extLst>
                  <a:ext uri="{FF2B5EF4-FFF2-40B4-BE49-F238E27FC236}">
                    <a16:creationId xmlns:a16="http://schemas.microsoft.com/office/drawing/2014/main" id="{5D4E990F-EB54-455D-A7D2-43D4CC63B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745" y="3450921"/>
                <a:ext cx="724595" cy="650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91816CF-5363-43BE-90FC-8ACB1FC4BD8D}"/>
                </a:ext>
              </a:extLst>
            </p:cNvPr>
            <p:cNvSpPr txBox="1"/>
            <p:nvPr/>
          </p:nvSpPr>
          <p:spPr>
            <a:xfrm>
              <a:off x="488355" y="4255977"/>
              <a:ext cx="1917962" cy="27320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108000" rtlCol="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Transistor Physical Layout</a:t>
              </a:r>
              <a:endParaRPr kumimoji="0" lang="zh-CN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8678" name="Picture 6">
            <a:extLst>
              <a:ext uri="{FF2B5EF4-FFF2-40B4-BE49-F238E27FC236}">
                <a16:creationId xmlns:a16="http://schemas.microsoft.com/office/drawing/2014/main" id="{ABCBB3B8-C2E6-46AB-B6DD-3149989D9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32923" r="5703" b="38188"/>
          <a:stretch/>
        </p:blipFill>
        <p:spPr bwMode="auto">
          <a:xfrm>
            <a:off x="307680" y="5832350"/>
            <a:ext cx="1908000" cy="3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C4E12225-568D-4CCD-88AF-9E5ACC6149D0}"/>
              </a:ext>
            </a:extLst>
          </p:cNvPr>
          <p:cNvSpPr txBox="1"/>
          <p:nvPr/>
        </p:nvSpPr>
        <p:spPr>
          <a:xfrm>
            <a:off x="251520" y="6237312"/>
            <a:ext cx="1979133" cy="28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Scheme for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Representing Information</a:t>
            </a:r>
            <a:endParaRPr kumimoji="0" lang="zh-CN" altLang="en-US" sz="16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B75AD12C-E275-4C17-819D-1A6AAAD5383C}"/>
              </a:ext>
            </a:extLst>
          </p:cNvPr>
          <p:cNvSpPr txBox="1"/>
          <p:nvPr/>
        </p:nvSpPr>
        <p:spPr>
          <a:xfrm>
            <a:off x="4095613" y="2583088"/>
            <a:ext cx="4207900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Register Transfer Level (RTL) Design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1K~10K Cells/Module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(100K Devices)</a:t>
            </a:r>
          </a:p>
        </p:txBody>
      </p:sp>
      <p:pic>
        <p:nvPicPr>
          <p:cNvPr id="89" name="Picture 20" descr="âcpu core layoutâçå¾çæç´¢ç»æ">
            <a:extLst>
              <a:ext uri="{FF2B5EF4-FFF2-40B4-BE49-F238E27FC236}">
                <a16:creationId xmlns:a16="http://schemas.microsoft.com/office/drawing/2014/main" id="{C76279EA-BE46-4052-989C-01443A00B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7" t="59668" r="42913" b="2090"/>
          <a:stretch/>
        </p:blipFill>
        <p:spPr bwMode="auto">
          <a:xfrm>
            <a:off x="4089811" y="1070841"/>
            <a:ext cx="852821" cy="14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7" name="Picture 17" descr="ç¸å³å¾ç">
            <a:extLst>
              <a:ext uri="{FF2B5EF4-FFF2-40B4-BE49-F238E27FC236}">
                <a16:creationId xmlns:a16="http://schemas.microsoft.com/office/drawing/2014/main" id="{B9F6A65A-79E0-4065-BA90-A608F04B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90" y="1078673"/>
            <a:ext cx="905340" cy="14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3" name="文本框 28702">
            <a:extLst>
              <a:ext uri="{FF2B5EF4-FFF2-40B4-BE49-F238E27FC236}">
                <a16:creationId xmlns:a16="http://schemas.microsoft.com/office/drawing/2014/main" id="{4A8DB1A2-1FE8-4D95-A50D-C6897E41880D}"/>
              </a:ext>
            </a:extLst>
          </p:cNvPr>
          <p:cNvSpPr txBox="1"/>
          <p:nvPr/>
        </p:nvSpPr>
        <p:spPr>
          <a:xfrm>
            <a:off x="5151782" y="1643062"/>
            <a:ext cx="644354" cy="31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721" name="组合 30720">
            <a:extLst>
              <a:ext uri="{FF2B5EF4-FFF2-40B4-BE49-F238E27FC236}">
                <a16:creationId xmlns:a16="http://schemas.microsoft.com/office/drawing/2014/main" id="{97369F70-FA61-442C-A584-C789800CFE1A}"/>
              </a:ext>
            </a:extLst>
          </p:cNvPr>
          <p:cNvGrpSpPr/>
          <p:nvPr/>
        </p:nvGrpSpPr>
        <p:grpSpPr>
          <a:xfrm>
            <a:off x="6236569" y="1135020"/>
            <a:ext cx="2075556" cy="1367414"/>
            <a:chOff x="3724328" y="978855"/>
            <a:chExt cx="2061812" cy="1304412"/>
          </a:xfrm>
        </p:grpSpPr>
        <p:pic>
          <p:nvPicPr>
            <p:cNvPr id="30739" name="Picture 19" descr="ç¸å³å¾ç">
              <a:extLst>
                <a:ext uri="{FF2B5EF4-FFF2-40B4-BE49-F238E27FC236}">
                  <a16:creationId xmlns:a16="http://schemas.microsoft.com/office/drawing/2014/main" id="{36C84B25-930E-4CB8-9144-C7D9C6363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328" y="978855"/>
              <a:ext cx="2061812" cy="130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A4EE0CA1-2070-40FB-9271-A8079E800040}"/>
                </a:ext>
              </a:extLst>
            </p:cNvPr>
            <p:cNvSpPr txBox="1"/>
            <p:nvPr/>
          </p:nvSpPr>
          <p:spPr>
            <a:xfrm>
              <a:off x="4096528" y="1446395"/>
              <a:ext cx="1317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Full Adder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CD1D2FF8-D457-4F26-B31B-8FCD7FB7F020}"/>
              </a:ext>
            </a:extLst>
          </p:cNvPr>
          <p:cNvSpPr txBox="1"/>
          <p:nvPr/>
        </p:nvSpPr>
        <p:spPr>
          <a:xfrm>
            <a:off x="2880492" y="4941168"/>
            <a:ext cx="2592000" cy="27320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Gete</a:t>
            </a: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Level Design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DD094E4-C6EE-4843-A555-6AACF95E8333}"/>
              </a:ext>
            </a:extLst>
          </p:cNvPr>
          <p:cNvSpPr txBox="1"/>
          <p:nvPr/>
        </p:nvSpPr>
        <p:spPr>
          <a:xfrm>
            <a:off x="2880492" y="6173150"/>
            <a:ext cx="2592000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Circuit Level Design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Transistor Level Design</a:t>
            </a:r>
            <a:r>
              <a:rPr kumimoji="0" lang="zh-CN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16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(2~8 Devices/Gate)</a:t>
            </a:r>
          </a:p>
        </p:txBody>
      </p:sp>
      <p:grpSp>
        <p:nvGrpSpPr>
          <p:cNvPr id="28700" name="组合 28699">
            <a:extLst>
              <a:ext uri="{FF2B5EF4-FFF2-40B4-BE49-F238E27FC236}">
                <a16:creationId xmlns:a16="http://schemas.microsoft.com/office/drawing/2014/main" id="{0FA2D72D-A44D-4753-A5C9-C68BB9DCF96E}"/>
              </a:ext>
            </a:extLst>
          </p:cNvPr>
          <p:cNvGrpSpPr/>
          <p:nvPr/>
        </p:nvGrpSpPr>
        <p:grpSpPr>
          <a:xfrm>
            <a:off x="3344642" y="5301208"/>
            <a:ext cx="1663701" cy="790910"/>
            <a:chOff x="3412355" y="3212976"/>
            <a:chExt cx="1663701" cy="790910"/>
          </a:xfrm>
        </p:grpSpPr>
        <p:pic>
          <p:nvPicPr>
            <p:cNvPr id="14" name="Picture 37" descr="ch03-and">
              <a:extLst>
                <a:ext uri="{FF2B5EF4-FFF2-40B4-BE49-F238E27FC236}">
                  <a16:creationId xmlns:a16="http://schemas.microsoft.com/office/drawing/2014/main" id="{8C27336D-EE3C-43C1-8B12-C594103FF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355" y="3212976"/>
              <a:ext cx="969513" cy="790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1" descr="ch03-gates">
              <a:extLst>
                <a:ext uri="{FF2B5EF4-FFF2-40B4-BE49-F238E27FC236}">
                  <a16:creationId xmlns:a16="http://schemas.microsoft.com/office/drawing/2014/main" id="{90063FB4-DE80-42E5-9349-1FCCA0FF5E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34" r="57343"/>
            <a:stretch/>
          </p:blipFill>
          <p:spPr bwMode="auto">
            <a:xfrm>
              <a:off x="4439546" y="3410414"/>
              <a:ext cx="636510" cy="39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4" name="组合 30723">
            <a:extLst>
              <a:ext uri="{FF2B5EF4-FFF2-40B4-BE49-F238E27FC236}">
                <a16:creationId xmlns:a16="http://schemas.microsoft.com/office/drawing/2014/main" id="{6C56BEE5-AF4F-45F1-9C28-C1D0910E4463}"/>
              </a:ext>
            </a:extLst>
          </p:cNvPr>
          <p:cNvGrpSpPr/>
          <p:nvPr/>
        </p:nvGrpSpPr>
        <p:grpSpPr>
          <a:xfrm>
            <a:off x="2754103" y="3645160"/>
            <a:ext cx="2844779" cy="1224000"/>
            <a:chOff x="3203848" y="3284984"/>
            <a:chExt cx="2844779" cy="1224000"/>
          </a:xfrm>
        </p:grpSpPr>
        <p:pic>
          <p:nvPicPr>
            <p:cNvPr id="121" name="Picture 18" descr="ç¸å³å¾ç">
              <a:extLst>
                <a:ext uri="{FF2B5EF4-FFF2-40B4-BE49-F238E27FC236}">
                  <a16:creationId xmlns:a16="http://schemas.microsoft.com/office/drawing/2014/main" id="{5F57DD6A-1AAB-4663-B7B5-EAE432A04D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0" r="5838" b="6539"/>
            <a:stretch/>
          </p:blipFill>
          <p:spPr bwMode="auto">
            <a:xfrm>
              <a:off x="3203848" y="3284984"/>
              <a:ext cx="84813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0" descr="ç¸å³å¾ç">
              <a:extLst>
                <a:ext uri="{FF2B5EF4-FFF2-40B4-BE49-F238E27FC236}">
                  <a16:creationId xmlns:a16="http://schemas.microsoft.com/office/drawing/2014/main" id="{F1935799-5384-4941-84CE-6AF70AC24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3" r="3952"/>
            <a:stretch/>
          </p:blipFill>
          <p:spPr bwMode="auto">
            <a:xfrm>
              <a:off x="5274957" y="3284984"/>
              <a:ext cx="77367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2" descr="ç¸å³å¾ç">
              <a:extLst>
                <a:ext uri="{FF2B5EF4-FFF2-40B4-BE49-F238E27FC236}">
                  <a16:creationId xmlns:a16="http://schemas.microsoft.com/office/drawing/2014/main" id="{A5C13EF5-9E6A-4B9B-9AA2-F22FE8EB2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377" y="3284984"/>
              <a:ext cx="840072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8" name="椭圆 127">
            <a:extLst>
              <a:ext uri="{FF2B5EF4-FFF2-40B4-BE49-F238E27FC236}">
                <a16:creationId xmlns:a16="http://schemas.microsoft.com/office/drawing/2014/main" id="{D3E553A1-AB88-4F73-A904-4EDDE41A1A1E}"/>
              </a:ext>
            </a:extLst>
          </p:cNvPr>
          <p:cNvSpPr/>
          <p:nvPr/>
        </p:nvSpPr>
        <p:spPr bwMode="auto">
          <a:xfrm flipH="1">
            <a:off x="3042683" y="3788815"/>
            <a:ext cx="425570" cy="28825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CFCB0274-2C74-4CAA-9C4E-EE4AE2959ADE}"/>
              </a:ext>
            </a:extLst>
          </p:cNvPr>
          <p:cNvCxnSpPr>
            <a:cxnSpLocks/>
            <a:stCxn id="28686" idx="0"/>
            <a:endCxn id="128" idx="0"/>
          </p:cNvCxnSpPr>
          <p:nvPr/>
        </p:nvCxnSpPr>
        <p:spPr bwMode="auto">
          <a:xfrm>
            <a:off x="1259180" y="3659112"/>
            <a:ext cx="1996288" cy="1297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68FFB435-0139-4E96-8B1B-D31073540399}"/>
              </a:ext>
            </a:extLst>
          </p:cNvPr>
          <p:cNvCxnSpPr>
            <a:cxnSpLocks/>
            <a:endCxn id="28686" idx="2"/>
          </p:cNvCxnSpPr>
          <p:nvPr/>
        </p:nvCxnSpPr>
        <p:spPr bwMode="auto">
          <a:xfrm flipH="1">
            <a:off x="1259180" y="4105989"/>
            <a:ext cx="1919083" cy="3110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1785280-D973-40CA-BF76-B2BFCFA285D9}"/>
              </a:ext>
            </a:extLst>
          </p:cNvPr>
          <p:cNvSpPr txBox="1"/>
          <p:nvPr/>
        </p:nvSpPr>
        <p:spPr>
          <a:xfrm>
            <a:off x="5822429" y="6165304"/>
            <a:ext cx="2600977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Register Transfer Level (RTL) Design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2~16 Gates/Cell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(16~64 Devices) </a:t>
            </a:r>
          </a:p>
        </p:txBody>
      </p:sp>
      <p:pic>
        <p:nvPicPr>
          <p:cNvPr id="21" name="Picture 71" descr="ch03-fulladder">
            <a:extLst>
              <a:ext uri="{FF2B5EF4-FFF2-40B4-BE49-F238E27FC236}">
                <a16:creationId xmlns:a16="http://schemas.microsoft.com/office/drawing/2014/main" id="{2E0623D1-40C3-45D4-8561-B127FD8E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00730"/>
            <a:ext cx="1667630" cy="99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B09545F0-C96A-4861-99E9-58B1179DE0D0}"/>
              </a:ext>
            </a:extLst>
          </p:cNvPr>
          <p:cNvGrpSpPr/>
          <p:nvPr/>
        </p:nvGrpSpPr>
        <p:grpSpPr>
          <a:xfrm>
            <a:off x="7244442" y="4797152"/>
            <a:ext cx="1657458" cy="1466452"/>
            <a:chOff x="7224440" y="4632910"/>
            <a:chExt cx="1657458" cy="1466452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B9C1A86-9015-4167-9EA4-8153EC004926}"/>
                </a:ext>
              </a:extLst>
            </p:cNvPr>
            <p:cNvSpPr txBox="1"/>
            <p:nvPr/>
          </p:nvSpPr>
          <p:spPr>
            <a:xfrm>
              <a:off x="7224440" y="5524543"/>
              <a:ext cx="423057" cy="276186"/>
            </a:xfrm>
            <a:prstGeom prst="rect">
              <a:avLst/>
            </a:prstGeom>
            <a:noFill/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tIns="0" bIns="108000" rtlCol="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Clk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469E66A-D8C2-4562-83E6-B7B1969E1F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50386" y="5578267"/>
              <a:ext cx="2697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68ACBA1-9F83-4F75-B5EA-F85535CB3CA5}"/>
                </a:ext>
              </a:extLst>
            </p:cNvPr>
            <p:cNvSpPr txBox="1"/>
            <p:nvPr/>
          </p:nvSpPr>
          <p:spPr>
            <a:xfrm>
              <a:off x="8336158" y="5512589"/>
              <a:ext cx="545740" cy="216776"/>
            </a:xfrm>
            <a:prstGeom prst="rect">
              <a:avLst/>
            </a:prstGeom>
            <a:noFill/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tIns="0" bIns="108000" rtlCol="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Register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CCB3772-C4A0-4C12-9BF6-19D54D949D37}"/>
                </a:ext>
              </a:extLst>
            </p:cNvPr>
            <p:cNvSpPr/>
            <p:nvPr/>
          </p:nvSpPr>
          <p:spPr bwMode="auto">
            <a:xfrm>
              <a:off x="7810721" y="5027485"/>
              <a:ext cx="589917" cy="2618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+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9E1E4878-6A40-40A0-868D-72E859C63E68}"/>
                </a:ext>
              </a:extLst>
            </p:cNvPr>
            <p:cNvCxnSpPr/>
            <p:nvPr/>
          </p:nvCxnSpPr>
          <p:spPr bwMode="auto">
            <a:xfrm>
              <a:off x="8105679" y="5295613"/>
              <a:ext cx="0" cy="1743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AE370B4-168B-4DA2-8AF1-66C3BADF80F4}"/>
                </a:ext>
              </a:extLst>
            </p:cNvPr>
            <p:cNvGrpSpPr/>
            <p:nvPr/>
          </p:nvGrpSpPr>
          <p:grpSpPr>
            <a:xfrm>
              <a:off x="7807952" y="5485705"/>
              <a:ext cx="595454" cy="174364"/>
              <a:chOff x="6087097" y="5481248"/>
              <a:chExt cx="642212" cy="180000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00B3EB7-DE28-4C5E-B7C0-5ABEBAE662E1}"/>
                  </a:ext>
                </a:extLst>
              </p:cNvPr>
              <p:cNvSpPr/>
              <p:nvPr/>
            </p:nvSpPr>
            <p:spPr bwMode="auto">
              <a:xfrm>
                <a:off x="6093071" y="5481248"/>
                <a:ext cx="636238" cy="1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流程图: 摘录 14">
                <a:extLst>
                  <a:ext uri="{FF2B5EF4-FFF2-40B4-BE49-F238E27FC236}">
                    <a16:creationId xmlns:a16="http://schemas.microsoft.com/office/drawing/2014/main" id="{4FC078D9-A2BC-45A1-8966-C96B05E8062E}"/>
                  </a:ext>
                </a:extLst>
              </p:cNvPr>
              <p:cNvSpPr/>
              <p:nvPr/>
            </p:nvSpPr>
            <p:spPr bwMode="auto">
              <a:xfrm rot="5400000">
                <a:off x="6055988" y="5515291"/>
                <a:ext cx="174134" cy="111915"/>
              </a:xfrm>
              <a:prstGeom prst="flowChartExtra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4DF9BD20-AF10-436A-8D06-8188AF3F5827}"/>
                </a:ext>
              </a:extLst>
            </p:cNvPr>
            <p:cNvSpPr txBox="1"/>
            <p:nvPr/>
          </p:nvSpPr>
          <p:spPr>
            <a:xfrm>
              <a:off x="7783785" y="5823176"/>
              <a:ext cx="429918" cy="2761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0" bIns="1080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C</a:t>
              </a:r>
              <a:r>
                <a:rPr kumimoji="0" lang="en-US" altLang="zh-CN" sz="7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out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22AC83EB-D6E3-44D5-B3B9-80662263447B}"/>
                </a:ext>
              </a:extLst>
            </p:cNvPr>
            <p:cNvSpPr txBox="1"/>
            <p:nvPr/>
          </p:nvSpPr>
          <p:spPr>
            <a:xfrm>
              <a:off x="8099178" y="5823176"/>
              <a:ext cx="266344" cy="161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0" bIns="1080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S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D32841DA-0C5B-4A4A-8299-55F47C74CD71}"/>
                </a:ext>
              </a:extLst>
            </p:cNvPr>
            <p:cNvGrpSpPr/>
            <p:nvPr/>
          </p:nvGrpSpPr>
          <p:grpSpPr>
            <a:xfrm>
              <a:off x="7955372" y="5651653"/>
              <a:ext cx="300616" cy="174364"/>
              <a:chOff x="6264000" y="4761168"/>
              <a:chExt cx="324224" cy="179999"/>
            </a:xfrm>
          </p:grpSpPr>
          <p:cxnSp>
            <p:nvCxnSpPr>
              <p:cNvPr id="56" name="直接箭头连接符 55">
                <a:extLst>
                  <a:ext uri="{FF2B5EF4-FFF2-40B4-BE49-F238E27FC236}">
                    <a16:creationId xmlns:a16="http://schemas.microsoft.com/office/drawing/2014/main" id="{0C1664BA-7DFC-47B4-96C3-620A41E16E2E}"/>
                  </a:ext>
                </a:extLst>
              </p:cNvPr>
              <p:cNvCxnSpPr/>
              <p:nvPr/>
            </p:nvCxnSpPr>
            <p:spPr bwMode="auto">
              <a:xfrm>
                <a:off x="6588224" y="4761168"/>
                <a:ext cx="0" cy="1799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7" name="直接箭头连接符 56">
                <a:extLst>
                  <a:ext uri="{FF2B5EF4-FFF2-40B4-BE49-F238E27FC236}">
                    <a16:creationId xmlns:a16="http://schemas.microsoft.com/office/drawing/2014/main" id="{7A8F8699-6098-498F-B229-1793C4D751A7}"/>
                  </a:ext>
                </a:extLst>
              </p:cNvPr>
              <p:cNvCxnSpPr/>
              <p:nvPr/>
            </p:nvCxnSpPr>
            <p:spPr bwMode="auto">
              <a:xfrm>
                <a:off x="6264000" y="4761168"/>
                <a:ext cx="0" cy="1799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8680" name="组合 28679">
              <a:extLst>
                <a:ext uri="{FF2B5EF4-FFF2-40B4-BE49-F238E27FC236}">
                  <a16:creationId xmlns:a16="http://schemas.microsoft.com/office/drawing/2014/main" id="{0A70416D-222F-40E1-AAE5-89F9EA458EDD}"/>
                </a:ext>
              </a:extLst>
            </p:cNvPr>
            <p:cNvGrpSpPr/>
            <p:nvPr/>
          </p:nvGrpSpPr>
          <p:grpSpPr>
            <a:xfrm>
              <a:off x="7775244" y="4632910"/>
              <a:ext cx="266344" cy="342135"/>
              <a:chOff x="6912674" y="2249706"/>
              <a:chExt cx="205769" cy="268539"/>
            </a:xfrm>
          </p:grpSpPr>
          <p:cxnSp>
            <p:nvCxnSpPr>
              <p:cNvPr id="59" name="直接箭头连接符 58">
                <a:extLst>
                  <a:ext uri="{FF2B5EF4-FFF2-40B4-BE49-F238E27FC236}">
                    <a16:creationId xmlns:a16="http://schemas.microsoft.com/office/drawing/2014/main" id="{F01EA2C1-EEA5-4699-AB9A-D6A07A15C901}"/>
                  </a:ext>
                </a:extLst>
              </p:cNvPr>
              <p:cNvCxnSpPr/>
              <p:nvPr/>
            </p:nvCxnSpPr>
            <p:spPr bwMode="auto">
              <a:xfrm>
                <a:off x="7015558" y="2381388"/>
                <a:ext cx="0" cy="1368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D09C25F9-5503-4C2F-B977-8301D2528596}"/>
                  </a:ext>
                </a:extLst>
              </p:cNvPr>
              <p:cNvSpPr txBox="1"/>
              <p:nvPr/>
            </p:nvSpPr>
            <p:spPr>
              <a:xfrm>
                <a:off x="6912674" y="2249706"/>
                <a:ext cx="205769" cy="216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tIns="0" bIns="10800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A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C3515C60-5DF3-4193-BBE2-9E1403F805D8}"/>
                </a:ext>
              </a:extLst>
            </p:cNvPr>
            <p:cNvGrpSpPr/>
            <p:nvPr/>
          </p:nvGrpSpPr>
          <p:grpSpPr>
            <a:xfrm>
              <a:off x="7972508" y="4632910"/>
              <a:ext cx="266344" cy="342135"/>
              <a:chOff x="6912674" y="2249706"/>
              <a:chExt cx="205769" cy="268539"/>
            </a:xfrm>
          </p:grpSpPr>
          <p:cxnSp>
            <p:nvCxnSpPr>
              <p:cNvPr id="64" name="直接箭头连接符 63">
                <a:extLst>
                  <a:ext uri="{FF2B5EF4-FFF2-40B4-BE49-F238E27FC236}">
                    <a16:creationId xmlns:a16="http://schemas.microsoft.com/office/drawing/2014/main" id="{EF47247A-3D33-4CBE-A88C-F27F44EFA8E7}"/>
                  </a:ext>
                </a:extLst>
              </p:cNvPr>
              <p:cNvCxnSpPr/>
              <p:nvPr/>
            </p:nvCxnSpPr>
            <p:spPr bwMode="auto">
              <a:xfrm>
                <a:off x="7015558" y="2381388"/>
                <a:ext cx="0" cy="1368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9D49E183-02D2-4066-BF04-EF6A45657067}"/>
                  </a:ext>
                </a:extLst>
              </p:cNvPr>
              <p:cNvSpPr txBox="1"/>
              <p:nvPr/>
            </p:nvSpPr>
            <p:spPr>
              <a:xfrm>
                <a:off x="6912674" y="2249706"/>
                <a:ext cx="205769" cy="216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tIns="0" bIns="10800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B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3C5519FE-680A-403C-835C-BF84CF8DC1F7}"/>
                </a:ext>
              </a:extLst>
            </p:cNvPr>
            <p:cNvCxnSpPr/>
            <p:nvPr/>
          </p:nvCxnSpPr>
          <p:spPr bwMode="auto">
            <a:xfrm>
              <a:off x="8302943" y="4800681"/>
              <a:ext cx="0" cy="1743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C7455075-7475-4145-8A08-1044270A6890}"/>
                </a:ext>
              </a:extLst>
            </p:cNvPr>
            <p:cNvSpPr txBox="1"/>
            <p:nvPr/>
          </p:nvSpPr>
          <p:spPr>
            <a:xfrm>
              <a:off x="8169772" y="4632910"/>
              <a:ext cx="428119" cy="2761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0" bIns="1080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C</a:t>
              </a:r>
              <a:r>
                <a:rPr kumimoji="0" lang="en-US" altLang="zh-CN" sz="7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in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0725" name="Picture 5" descr="âIntegrated circuit  cell layoutâçå¾çæç´¢ç»æ&quot;">
            <a:extLst>
              <a:ext uri="{FF2B5EF4-FFF2-40B4-BE49-F238E27FC236}">
                <a16:creationId xmlns:a16="http://schemas.microsoft.com/office/drawing/2014/main" id="{1C5B49AE-953B-4074-918E-97E698FD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87" y="3528474"/>
            <a:ext cx="2224176" cy="119667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椭圆 134">
            <a:extLst>
              <a:ext uri="{FF2B5EF4-FFF2-40B4-BE49-F238E27FC236}">
                <a16:creationId xmlns:a16="http://schemas.microsoft.com/office/drawing/2014/main" id="{29BFEA06-6A2E-41D8-8CAC-46796CF26BEE}"/>
              </a:ext>
            </a:extLst>
          </p:cNvPr>
          <p:cNvSpPr/>
          <p:nvPr/>
        </p:nvSpPr>
        <p:spPr bwMode="auto">
          <a:xfrm flipH="1">
            <a:off x="6239892" y="3616782"/>
            <a:ext cx="425570" cy="109124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6545001E-1871-4195-8A91-D8755E1B5B7C}"/>
              </a:ext>
            </a:extLst>
          </p:cNvPr>
          <p:cNvCxnSpPr>
            <a:cxnSpLocks/>
            <a:stCxn id="122" idx="0"/>
            <a:endCxn id="135" idx="0"/>
          </p:cNvCxnSpPr>
          <p:nvPr/>
        </p:nvCxnSpPr>
        <p:spPr bwMode="auto">
          <a:xfrm flipV="1">
            <a:off x="5212047" y="3616782"/>
            <a:ext cx="1240630" cy="283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CED23129-7DEF-4AF0-9189-12917367C5A6}"/>
              </a:ext>
            </a:extLst>
          </p:cNvPr>
          <p:cNvCxnSpPr>
            <a:cxnSpLocks/>
            <a:stCxn id="135" idx="4"/>
            <a:endCxn id="122" idx="2"/>
          </p:cNvCxnSpPr>
          <p:nvPr/>
        </p:nvCxnSpPr>
        <p:spPr bwMode="auto">
          <a:xfrm flipH="1">
            <a:off x="5212047" y="4708023"/>
            <a:ext cx="1240630" cy="1611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箭头: 右弧形 69">
            <a:extLst>
              <a:ext uri="{FF2B5EF4-FFF2-40B4-BE49-F238E27FC236}">
                <a16:creationId xmlns:a16="http://schemas.microsoft.com/office/drawing/2014/main" id="{E9F3A30C-EECC-4076-9782-8C5398E37557}"/>
              </a:ext>
            </a:extLst>
          </p:cNvPr>
          <p:cNvSpPr/>
          <p:nvPr/>
        </p:nvSpPr>
        <p:spPr bwMode="auto">
          <a:xfrm flipV="1">
            <a:off x="8391639" y="1856657"/>
            <a:ext cx="545740" cy="1985839"/>
          </a:xfrm>
          <a:prstGeom prst="curvedLeftArrow">
            <a:avLst>
              <a:gd name="adj1" fmla="val 36137"/>
              <a:gd name="adj2" fmla="val 50000"/>
              <a:gd name="adj3" fmla="val 316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666CCD1E-66BD-4050-A2AA-BF0E807CB430}"/>
              </a:ext>
            </a:extLst>
          </p:cNvPr>
          <p:cNvSpPr txBox="1"/>
          <p:nvPr/>
        </p:nvSpPr>
        <p:spPr>
          <a:xfrm>
            <a:off x="600014" y="2600968"/>
            <a:ext cx="2693356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Integrated Circuit Design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100 Modules/ 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0.25M~20G Devices</a:t>
            </a:r>
          </a:p>
        </p:txBody>
      </p:sp>
      <p:pic>
        <p:nvPicPr>
          <p:cNvPr id="163" name="Picture 18" descr="âCPU  layoutâçå¾çæç´¢ç»æ">
            <a:extLst>
              <a:ext uri="{FF2B5EF4-FFF2-40B4-BE49-F238E27FC236}">
                <a16:creationId xmlns:a16="http://schemas.microsoft.com/office/drawing/2014/main" id="{4B1E35E8-8D16-4EB8-AEE2-EC73B96F2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77" y="979243"/>
            <a:ext cx="2158806" cy="14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椭圆 170">
            <a:extLst>
              <a:ext uri="{FF2B5EF4-FFF2-40B4-BE49-F238E27FC236}">
                <a16:creationId xmlns:a16="http://schemas.microsoft.com/office/drawing/2014/main" id="{EBAD1721-1F6D-43E1-AFFA-B311BDA8D5D7}"/>
              </a:ext>
            </a:extLst>
          </p:cNvPr>
          <p:cNvSpPr/>
          <p:nvPr/>
        </p:nvSpPr>
        <p:spPr bwMode="auto">
          <a:xfrm flipH="1">
            <a:off x="4324887" y="1200426"/>
            <a:ext cx="424595" cy="29544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2" name="直接连接符 171">
            <a:extLst>
              <a:ext uri="{FF2B5EF4-FFF2-40B4-BE49-F238E27FC236}">
                <a16:creationId xmlns:a16="http://schemas.microsoft.com/office/drawing/2014/main" id="{EF3863BB-EB3E-4DA3-A5D1-1A6C54A597E2}"/>
              </a:ext>
            </a:extLst>
          </p:cNvPr>
          <p:cNvCxnSpPr>
            <a:cxnSpLocks/>
            <a:stCxn id="171" idx="0"/>
          </p:cNvCxnSpPr>
          <p:nvPr/>
        </p:nvCxnSpPr>
        <p:spPr bwMode="auto">
          <a:xfrm flipV="1">
            <a:off x="4537184" y="1108448"/>
            <a:ext cx="639512" cy="919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直接连接符 172">
            <a:extLst>
              <a:ext uri="{FF2B5EF4-FFF2-40B4-BE49-F238E27FC236}">
                <a16:creationId xmlns:a16="http://schemas.microsoft.com/office/drawing/2014/main" id="{AE6924CD-ACDA-4D64-98F9-B160722B6327}"/>
              </a:ext>
            </a:extLst>
          </p:cNvPr>
          <p:cNvCxnSpPr>
            <a:cxnSpLocks/>
            <a:stCxn id="171" idx="3"/>
          </p:cNvCxnSpPr>
          <p:nvPr/>
        </p:nvCxnSpPr>
        <p:spPr bwMode="auto">
          <a:xfrm>
            <a:off x="4687302" y="1452601"/>
            <a:ext cx="449241" cy="10202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椭圆 180">
            <a:extLst>
              <a:ext uri="{FF2B5EF4-FFF2-40B4-BE49-F238E27FC236}">
                <a16:creationId xmlns:a16="http://schemas.microsoft.com/office/drawing/2014/main" id="{B1EED4BB-9BA3-4597-9023-2B29C29F3336}"/>
              </a:ext>
            </a:extLst>
          </p:cNvPr>
          <p:cNvSpPr/>
          <p:nvPr/>
        </p:nvSpPr>
        <p:spPr bwMode="auto">
          <a:xfrm>
            <a:off x="2248747" y="1915194"/>
            <a:ext cx="307029" cy="4736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82" name="直接连接符 181">
            <a:extLst>
              <a:ext uri="{FF2B5EF4-FFF2-40B4-BE49-F238E27FC236}">
                <a16:creationId xmlns:a16="http://schemas.microsoft.com/office/drawing/2014/main" id="{0F649C6A-4C13-4384-AAA5-71ACD003B8D2}"/>
              </a:ext>
            </a:extLst>
          </p:cNvPr>
          <p:cNvCxnSpPr>
            <a:cxnSpLocks/>
            <a:endCxn id="181" idx="0"/>
          </p:cNvCxnSpPr>
          <p:nvPr/>
        </p:nvCxnSpPr>
        <p:spPr bwMode="auto">
          <a:xfrm flipH="1">
            <a:off x="2402262" y="1056889"/>
            <a:ext cx="1687549" cy="85830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D333698A-C08F-4837-9DE8-64ACD515FA7E}"/>
              </a:ext>
            </a:extLst>
          </p:cNvPr>
          <p:cNvCxnSpPr>
            <a:cxnSpLocks/>
            <a:stCxn id="181" idx="4"/>
          </p:cNvCxnSpPr>
          <p:nvPr/>
        </p:nvCxnSpPr>
        <p:spPr bwMode="auto">
          <a:xfrm>
            <a:off x="2402262" y="2388794"/>
            <a:ext cx="1727306" cy="653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" name="椭圆 204">
            <a:extLst>
              <a:ext uri="{FF2B5EF4-FFF2-40B4-BE49-F238E27FC236}">
                <a16:creationId xmlns:a16="http://schemas.microsoft.com/office/drawing/2014/main" id="{8F37CA5B-02EB-4D74-9A3B-098C427B0B32}"/>
              </a:ext>
            </a:extLst>
          </p:cNvPr>
          <p:cNvSpPr/>
          <p:nvPr/>
        </p:nvSpPr>
        <p:spPr bwMode="auto">
          <a:xfrm flipH="1">
            <a:off x="5714406" y="1102935"/>
            <a:ext cx="272116" cy="139543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6" name="直接连接符 205">
            <a:extLst>
              <a:ext uri="{FF2B5EF4-FFF2-40B4-BE49-F238E27FC236}">
                <a16:creationId xmlns:a16="http://schemas.microsoft.com/office/drawing/2014/main" id="{AF4D9AA6-08AA-475F-A8D8-8F1981F62253}"/>
              </a:ext>
            </a:extLst>
          </p:cNvPr>
          <p:cNvCxnSpPr>
            <a:cxnSpLocks/>
          </p:cNvCxnSpPr>
          <p:nvPr/>
        </p:nvCxnSpPr>
        <p:spPr bwMode="auto">
          <a:xfrm>
            <a:off x="5818954" y="1120083"/>
            <a:ext cx="417615" cy="70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直接连接符 206">
            <a:extLst>
              <a:ext uri="{FF2B5EF4-FFF2-40B4-BE49-F238E27FC236}">
                <a16:creationId xmlns:a16="http://schemas.microsoft.com/office/drawing/2014/main" id="{1CBA4459-27E0-49B1-BA9C-8F8CCAF1B5C9}"/>
              </a:ext>
            </a:extLst>
          </p:cNvPr>
          <p:cNvCxnSpPr>
            <a:cxnSpLocks/>
            <a:stCxn id="205" idx="4"/>
          </p:cNvCxnSpPr>
          <p:nvPr/>
        </p:nvCxnSpPr>
        <p:spPr bwMode="auto">
          <a:xfrm flipV="1">
            <a:off x="5850464" y="2474153"/>
            <a:ext cx="386105" cy="242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AutoShape 5">
            <a:extLst>
              <a:ext uri="{FF2B5EF4-FFF2-40B4-BE49-F238E27FC236}">
                <a16:creationId xmlns:a16="http://schemas.microsoft.com/office/drawing/2014/main" id="{ECEEAC25-9319-4B9F-8833-04BAD9151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492" y="326296"/>
            <a:ext cx="2160588" cy="360363"/>
          </a:xfrm>
          <a:prstGeom prst="wedgeRoundRectCallout">
            <a:avLst>
              <a:gd name="adj1" fmla="val 47628"/>
              <a:gd name="adj2" fmla="val 2780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Now, You are Here.</a:t>
            </a:r>
          </a:p>
        </p:txBody>
      </p:sp>
      <p:sp>
        <p:nvSpPr>
          <p:cNvPr id="73" name="AutoShape 5">
            <a:extLst>
              <a:ext uri="{FF2B5EF4-FFF2-40B4-BE49-F238E27FC236}">
                <a16:creationId xmlns:a16="http://schemas.microsoft.com/office/drawing/2014/main" id="{57F2960F-7BD4-41B9-B183-E11A80988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956" y="2803444"/>
            <a:ext cx="2160588" cy="360363"/>
          </a:xfrm>
          <a:prstGeom prst="wedgeRoundRectCallout">
            <a:avLst>
              <a:gd name="adj1" fmla="val 52228"/>
              <a:gd name="adj2" fmla="val 3470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And  Here.</a:t>
            </a:r>
          </a:p>
        </p:txBody>
      </p:sp>
    </p:spTree>
    <p:extLst>
      <p:ext uri="{BB962C8B-B14F-4D97-AF65-F5344CB8AC3E}">
        <p14:creationId xmlns:p14="http://schemas.microsoft.com/office/powerpoint/2010/main" val="338636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Great Idea #3: Abstraction Helps Us Manage Complexity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" name="Group 49"/>
          <p:cNvGrpSpPr>
            <a:grpSpLocks/>
          </p:cNvGrpSpPr>
          <p:nvPr/>
        </p:nvGrpSpPr>
        <p:grpSpPr bwMode="auto">
          <a:xfrm>
            <a:off x="4139952" y="1212310"/>
            <a:ext cx="4878636" cy="5240338"/>
            <a:chOff x="709" y="624"/>
            <a:chExt cx="4537" cy="3301"/>
          </a:xfrm>
        </p:grpSpPr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1642" y="624"/>
              <a:ext cx="24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Solve a system of equations</a:t>
              </a:r>
            </a:p>
          </p:txBody>
        </p:sp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709" y="1150"/>
              <a:ext cx="4537" cy="292"/>
              <a:chOff x="709" y="1115"/>
              <a:chExt cx="4537" cy="292"/>
            </a:xfrm>
          </p:grpSpPr>
          <p:sp>
            <p:nvSpPr>
              <p:cNvPr id="74" name="Text Box 4"/>
              <p:cNvSpPr txBox="1">
                <a:spLocks noChangeArrowheads="1"/>
              </p:cNvSpPr>
              <p:nvPr/>
            </p:nvSpPr>
            <p:spPr bwMode="auto">
              <a:xfrm>
                <a:off x="2150" y="1116"/>
                <a:ext cx="10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Gaussian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elimination</a:t>
                </a:r>
              </a:p>
            </p:txBody>
          </p:sp>
          <p:sp>
            <p:nvSpPr>
              <p:cNvPr id="75" name="Text Box 5"/>
              <p:cNvSpPr txBox="1">
                <a:spLocks noChangeArrowheads="1"/>
              </p:cNvSpPr>
              <p:nvPr/>
            </p:nvSpPr>
            <p:spPr bwMode="auto">
              <a:xfrm>
                <a:off x="3345" y="1115"/>
                <a:ext cx="86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Jacobi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iteration</a:t>
                </a:r>
              </a:p>
            </p:txBody>
          </p:sp>
          <p:sp>
            <p:nvSpPr>
              <p:cNvPr id="76" name="Text Box 6"/>
              <p:cNvSpPr txBox="1">
                <a:spLocks noChangeArrowheads="1"/>
              </p:cNvSpPr>
              <p:nvPr/>
            </p:nvSpPr>
            <p:spPr bwMode="auto">
              <a:xfrm>
                <a:off x="709" y="1202"/>
                <a:ext cx="141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Red-black SOR</a:t>
                </a:r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4332" y="1202"/>
                <a:ext cx="91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Multigrid</a:t>
                </a:r>
              </a:p>
            </p:txBody>
          </p:sp>
        </p:grpSp>
        <p:grpSp>
          <p:nvGrpSpPr>
            <p:cNvPr id="35" name="Group 23"/>
            <p:cNvGrpSpPr>
              <a:grpSpLocks/>
            </p:cNvGrpSpPr>
            <p:nvPr/>
          </p:nvGrpSpPr>
          <p:grpSpPr bwMode="auto">
            <a:xfrm>
              <a:off x="1277" y="1794"/>
              <a:ext cx="2948" cy="174"/>
              <a:chOff x="1133" y="1848"/>
              <a:chExt cx="2948" cy="174"/>
            </a:xfrm>
          </p:grpSpPr>
          <p:sp>
            <p:nvSpPr>
              <p:cNvPr id="70" name="Text Box 8"/>
              <p:cNvSpPr txBox="1">
                <a:spLocks noChangeArrowheads="1"/>
              </p:cNvSpPr>
              <p:nvPr/>
            </p:nvSpPr>
            <p:spPr bwMode="auto">
              <a:xfrm>
                <a:off x="1133" y="1848"/>
                <a:ext cx="10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FORTRAN</a:t>
                </a:r>
              </a:p>
            </p:txBody>
          </p:sp>
          <p:sp>
            <p:nvSpPr>
              <p:cNvPr id="71" name="Text Box 9"/>
              <p:cNvSpPr txBox="1">
                <a:spLocks noChangeArrowheads="1"/>
              </p:cNvSpPr>
              <p:nvPr/>
            </p:nvSpPr>
            <p:spPr bwMode="auto">
              <a:xfrm>
                <a:off x="2279" y="1848"/>
                <a:ext cx="3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</a:t>
                </a:r>
              </a:p>
            </p:txBody>
          </p:sp>
          <p:sp>
            <p:nvSpPr>
              <p:cNvPr id="72" name="Text Box 10"/>
              <p:cNvSpPr txBox="1">
                <a:spLocks noChangeArrowheads="1"/>
              </p:cNvSpPr>
              <p:nvPr/>
            </p:nvSpPr>
            <p:spPr bwMode="auto">
              <a:xfrm>
                <a:off x="2811" y="1848"/>
                <a:ext cx="51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C++</a:t>
                </a:r>
              </a:p>
            </p:txBody>
          </p:sp>
          <p:sp>
            <p:nvSpPr>
              <p:cNvPr id="73" name="Text Box 11"/>
              <p:cNvSpPr txBox="1">
                <a:spLocks noChangeArrowheads="1"/>
              </p:cNvSpPr>
              <p:nvPr/>
            </p:nvSpPr>
            <p:spPr bwMode="auto">
              <a:xfrm>
                <a:off x="3508" y="1848"/>
                <a:ext cx="57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Java</a:t>
                </a:r>
              </a:p>
            </p:txBody>
          </p:sp>
        </p:grpSp>
        <p:grpSp>
          <p:nvGrpSpPr>
            <p:cNvPr id="36" name="Group 24"/>
            <p:cNvGrpSpPr>
              <a:grpSpLocks/>
            </p:cNvGrpSpPr>
            <p:nvPr/>
          </p:nvGrpSpPr>
          <p:grpSpPr bwMode="auto">
            <a:xfrm>
              <a:off x="982" y="2263"/>
              <a:ext cx="3647" cy="174"/>
              <a:chOff x="694" y="2472"/>
              <a:chExt cx="3647" cy="174"/>
            </a:xfrm>
          </p:grpSpPr>
          <p:sp>
            <p:nvSpPr>
              <p:cNvPr id="67" name="Text Box 12"/>
              <p:cNvSpPr txBox="1">
                <a:spLocks noChangeArrowheads="1"/>
              </p:cNvSpPr>
              <p:nvPr/>
            </p:nvSpPr>
            <p:spPr bwMode="auto">
              <a:xfrm>
                <a:off x="2004" y="2472"/>
                <a:ext cx="8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Intel x86</a:t>
                </a:r>
              </a:p>
            </p:txBody>
          </p:sp>
          <p:sp>
            <p:nvSpPr>
              <p:cNvPr id="68" name="Text Box 13"/>
              <p:cNvSpPr txBox="1">
                <a:spLocks noChangeArrowheads="1"/>
              </p:cNvSpPr>
              <p:nvPr/>
            </p:nvSpPr>
            <p:spPr bwMode="auto">
              <a:xfrm>
                <a:off x="694" y="2472"/>
                <a:ext cx="114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Sun SPARC</a:t>
                </a:r>
              </a:p>
            </p:txBody>
          </p:sp>
          <p:sp>
            <p:nvSpPr>
              <p:cNvPr id="69" name="Text Box 14"/>
              <p:cNvSpPr txBox="1">
                <a:spLocks noChangeArrowheads="1"/>
              </p:cNvSpPr>
              <p:nvPr/>
            </p:nvSpPr>
            <p:spPr bwMode="auto">
              <a:xfrm>
                <a:off x="3047" y="2472"/>
                <a:ext cx="129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IBM PowerPC</a:t>
                </a:r>
              </a:p>
            </p:txBody>
          </p:sp>
        </p:grpSp>
        <p:grpSp>
          <p:nvGrpSpPr>
            <p:cNvPr id="37" name="Group 25"/>
            <p:cNvGrpSpPr>
              <a:grpSpLocks/>
            </p:cNvGrpSpPr>
            <p:nvPr/>
          </p:nvGrpSpPr>
          <p:grpSpPr bwMode="auto">
            <a:xfrm>
              <a:off x="1362" y="2733"/>
              <a:ext cx="3161" cy="232"/>
              <a:chOff x="1074" y="2928"/>
              <a:chExt cx="3161" cy="232"/>
            </a:xfrm>
          </p:grpSpPr>
          <p:sp>
            <p:nvSpPr>
              <p:cNvPr id="64" name="Text Box 15"/>
              <p:cNvSpPr txBox="1">
                <a:spLocks noChangeArrowheads="1"/>
              </p:cNvSpPr>
              <p:nvPr/>
            </p:nvSpPr>
            <p:spPr bwMode="auto">
              <a:xfrm>
                <a:off x="1074" y="2986"/>
                <a:ext cx="10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Pentium 4</a:t>
                </a:r>
              </a:p>
            </p:txBody>
          </p:sp>
          <p:sp>
            <p:nvSpPr>
              <p:cNvPr id="65" name="Text Box 16"/>
              <p:cNvSpPr txBox="1">
                <a:spLocks noChangeArrowheads="1"/>
              </p:cNvSpPr>
              <p:nvPr/>
            </p:nvSpPr>
            <p:spPr bwMode="auto">
              <a:xfrm>
                <a:off x="1892" y="2928"/>
                <a:ext cx="109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Core 2 Duo</a:t>
                </a:r>
              </a:p>
            </p:txBody>
          </p:sp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2824" y="2986"/>
                <a:ext cx="141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AMD Athlon X2</a:t>
                </a:r>
              </a:p>
            </p:txBody>
          </p:sp>
        </p:grpSp>
        <p:grpSp>
          <p:nvGrpSpPr>
            <p:cNvPr id="38" name="Group 26"/>
            <p:cNvGrpSpPr>
              <a:grpSpLocks/>
            </p:cNvGrpSpPr>
            <p:nvPr/>
          </p:nvGrpSpPr>
          <p:grpSpPr bwMode="auto">
            <a:xfrm>
              <a:off x="1257" y="3202"/>
              <a:ext cx="3482" cy="174"/>
              <a:chOff x="1017" y="3288"/>
              <a:chExt cx="3482" cy="174"/>
            </a:xfrm>
          </p:grpSpPr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1017" y="3288"/>
                <a:ext cx="168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Ripple-carry adder</a:t>
                </a:r>
              </a:p>
            </p:txBody>
          </p:sp>
          <p:sp>
            <p:nvSpPr>
              <p:cNvPr id="63" name="Text Box 19"/>
              <p:cNvSpPr txBox="1">
                <a:spLocks noChangeArrowheads="1"/>
              </p:cNvSpPr>
              <p:nvPr/>
            </p:nvSpPr>
            <p:spPr bwMode="auto">
              <a:xfrm>
                <a:off x="2469" y="3288"/>
                <a:ext cx="203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Carry-lookahead adder</a:t>
                </a:r>
              </a:p>
            </p:txBody>
          </p:sp>
        </p:grpSp>
        <p:grpSp>
          <p:nvGrpSpPr>
            <p:cNvPr id="39" name="Group 27"/>
            <p:cNvGrpSpPr>
              <a:grpSpLocks/>
            </p:cNvGrpSpPr>
            <p:nvPr/>
          </p:nvGrpSpPr>
          <p:grpSpPr bwMode="auto">
            <a:xfrm>
              <a:off x="1259" y="3696"/>
              <a:ext cx="3608" cy="229"/>
              <a:chOff x="1259" y="3696"/>
              <a:chExt cx="3608" cy="229"/>
            </a:xfrm>
          </p:grpSpPr>
          <p:sp>
            <p:nvSpPr>
              <p:cNvPr id="59" name="Text Box 20"/>
              <p:cNvSpPr txBox="1">
                <a:spLocks noChangeArrowheads="1"/>
              </p:cNvSpPr>
              <p:nvPr/>
            </p:nvSpPr>
            <p:spPr bwMode="auto">
              <a:xfrm>
                <a:off x="1259" y="3751"/>
                <a:ext cx="121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Static CMOS</a:t>
                </a: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2200" y="3751"/>
                <a:ext cx="14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Dynamic CMOS</a:t>
                </a:r>
              </a:p>
            </p:txBody>
          </p:sp>
          <p:sp>
            <p:nvSpPr>
              <p:cNvPr id="61" name="Text Box 22"/>
              <p:cNvSpPr txBox="1">
                <a:spLocks noChangeArrowheads="1"/>
              </p:cNvSpPr>
              <p:nvPr/>
            </p:nvSpPr>
            <p:spPr bwMode="auto">
              <a:xfrm>
                <a:off x="3331" y="3696"/>
                <a:ext cx="15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Nanomechanical</a:t>
                </a:r>
              </a:p>
            </p:txBody>
          </p:sp>
        </p:grp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H="1">
              <a:off x="1728" y="912"/>
              <a:ext cx="96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>
              <a:off x="2688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>
              <a:off x="2688" y="912"/>
              <a:ext cx="100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688" y="912"/>
              <a:ext cx="18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 flipH="1">
              <a:off x="2112" y="153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H="1">
              <a:off x="2592" y="1536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2688" y="1536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2688" y="1536"/>
              <a:ext cx="105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H="1">
              <a:off x="1920" y="2016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2544" y="2016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2544" y="2016"/>
              <a:ext cx="96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Line 40"/>
            <p:cNvSpPr>
              <a:spLocks noChangeShapeType="1"/>
            </p:cNvSpPr>
            <p:nvPr/>
          </p:nvSpPr>
          <p:spPr bwMode="auto">
            <a:xfrm flipH="1">
              <a:off x="2112" y="2448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>
              <a:off x="2688" y="2448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>
              <a:off x="2688" y="2448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Line 43"/>
            <p:cNvSpPr>
              <a:spLocks noChangeShapeType="1"/>
            </p:cNvSpPr>
            <p:nvPr/>
          </p:nvSpPr>
          <p:spPr bwMode="auto">
            <a:xfrm flipH="1">
              <a:off x="2448" y="297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Line 44"/>
            <p:cNvSpPr>
              <a:spLocks noChangeShapeType="1"/>
            </p:cNvSpPr>
            <p:nvPr/>
          </p:nvSpPr>
          <p:spPr bwMode="auto">
            <a:xfrm>
              <a:off x="2736" y="297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Line 46"/>
            <p:cNvSpPr>
              <a:spLocks noChangeShapeType="1"/>
            </p:cNvSpPr>
            <p:nvPr/>
          </p:nvSpPr>
          <p:spPr bwMode="auto">
            <a:xfrm flipH="1">
              <a:off x="1920" y="3408"/>
              <a:ext cx="14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Line 47"/>
            <p:cNvSpPr>
              <a:spLocks noChangeShapeType="1"/>
            </p:cNvSpPr>
            <p:nvPr/>
          </p:nvSpPr>
          <p:spPr bwMode="auto">
            <a:xfrm flipH="1">
              <a:off x="2880" y="3408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Line 48"/>
            <p:cNvSpPr>
              <a:spLocks noChangeShapeType="1"/>
            </p:cNvSpPr>
            <p:nvPr/>
          </p:nvSpPr>
          <p:spPr bwMode="auto">
            <a:xfrm>
              <a:off x="3408" y="3408"/>
              <a:ext cx="379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9" name="矩形 88">
            <a:extLst>
              <a:ext uri="{FF2B5EF4-FFF2-40B4-BE49-F238E27FC236}">
                <a16:creationId xmlns:a16="http://schemas.microsoft.com/office/drawing/2014/main" id="{CC4F4D65-048A-4439-A1FD-6FE37628AE6A}"/>
              </a:ext>
            </a:extLst>
          </p:cNvPr>
          <p:cNvSpPr/>
          <p:nvPr/>
        </p:nvSpPr>
        <p:spPr bwMode="auto">
          <a:xfrm>
            <a:off x="4265966" y="5229200"/>
            <a:ext cx="4698522" cy="44342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F749CE26-EB42-4EDD-9677-6BE1C30AA3A5}"/>
              </a:ext>
            </a:extLst>
          </p:cNvPr>
          <p:cNvSpPr/>
          <p:nvPr/>
        </p:nvSpPr>
        <p:spPr bwMode="auto">
          <a:xfrm>
            <a:off x="4265966" y="1130300"/>
            <a:ext cx="4698522" cy="44342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208D5C12-FE93-4CC4-8771-EFE38D3D5B5D}"/>
              </a:ext>
            </a:extLst>
          </p:cNvPr>
          <p:cNvGrpSpPr/>
          <p:nvPr/>
        </p:nvGrpSpPr>
        <p:grpSpPr>
          <a:xfrm>
            <a:off x="245196" y="1210268"/>
            <a:ext cx="3663217" cy="5115084"/>
            <a:chOff x="468313" y="1446213"/>
            <a:chExt cx="4225925" cy="4192587"/>
          </a:xfrm>
        </p:grpSpPr>
        <p:sp>
          <p:nvSpPr>
            <p:cNvPr id="92" name="AutoShape 3">
              <a:extLst>
                <a:ext uri="{FF2B5EF4-FFF2-40B4-BE49-F238E27FC236}">
                  <a16:creationId xmlns:a16="http://schemas.microsoft.com/office/drawing/2014/main" id="{2C10F0D1-C173-44D5-B515-5860AEC4E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849438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Algorithm and Data Structure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AutoShape 4">
              <a:extLst>
                <a:ext uri="{FF2B5EF4-FFF2-40B4-BE49-F238E27FC236}">
                  <a16:creationId xmlns:a16="http://schemas.microsoft.com/office/drawing/2014/main" id="{357ABF6D-49A8-46FE-B227-5FA307431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933825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Gates/Register-Transfer Level (RTL)</a:t>
              </a:r>
            </a:p>
          </p:txBody>
        </p:sp>
        <p:sp>
          <p:nvSpPr>
            <p:cNvPr id="94" name="AutoShape 5">
              <a:extLst>
                <a:ext uri="{FF2B5EF4-FFF2-40B4-BE49-F238E27FC236}">
                  <a16:creationId xmlns:a16="http://schemas.microsoft.com/office/drawing/2014/main" id="{E1C94568-5CA8-45C1-B629-827DDE2DD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446213"/>
              <a:ext cx="4217987" cy="403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Application</a:t>
              </a:r>
            </a:p>
          </p:txBody>
        </p:sp>
        <p:sp>
          <p:nvSpPr>
            <p:cNvPr id="95" name="AutoShape 6">
              <a:extLst>
                <a:ext uri="{FF2B5EF4-FFF2-40B4-BE49-F238E27FC236}">
                  <a16:creationId xmlns:a16="http://schemas.microsoft.com/office/drawing/2014/main" id="{078434B0-DF55-43D2-97AB-067635DCD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059113"/>
              <a:ext cx="4225925" cy="47148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Instruction Set Architecture (ISA)</a:t>
              </a:r>
            </a:p>
          </p:txBody>
        </p:sp>
        <p:sp>
          <p:nvSpPr>
            <p:cNvPr id="96" name="AutoShape 7">
              <a:extLst>
                <a:ext uri="{FF2B5EF4-FFF2-40B4-BE49-F238E27FC236}">
                  <a16:creationId xmlns:a16="http://schemas.microsoft.com/office/drawing/2014/main" id="{04E43027-11E9-4BBA-8113-FD288165E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655888"/>
              <a:ext cx="4214812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Operating System/Virtual Machines</a:t>
              </a:r>
            </a:p>
          </p:txBody>
        </p:sp>
        <p:sp>
          <p:nvSpPr>
            <p:cNvPr id="97" name="AutoShape 8">
              <a:extLst>
                <a:ext uri="{FF2B5EF4-FFF2-40B4-BE49-F238E27FC236}">
                  <a16:creationId xmlns:a16="http://schemas.microsoft.com/office/drawing/2014/main" id="{42130CB5-CC4E-4B36-8F60-19F83864E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530600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Microarchitecture</a:t>
              </a:r>
            </a:p>
          </p:txBody>
        </p:sp>
        <p:sp>
          <p:nvSpPr>
            <p:cNvPr id="98" name="AutoShape 9">
              <a:extLst>
                <a:ext uri="{FF2B5EF4-FFF2-40B4-BE49-F238E27FC236}">
                  <a16:creationId xmlns:a16="http://schemas.microsoft.com/office/drawing/2014/main" id="{6E0F1BA5-89D3-4437-8856-FFB566E24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740275"/>
              <a:ext cx="4225925" cy="4587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Electronic Devices</a:t>
              </a:r>
            </a:p>
          </p:txBody>
        </p:sp>
        <p:sp>
          <p:nvSpPr>
            <p:cNvPr id="99" name="AutoShape 10">
              <a:extLst>
                <a:ext uri="{FF2B5EF4-FFF2-40B4-BE49-F238E27FC236}">
                  <a16:creationId xmlns:a16="http://schemas.microsoft.com/office/drawing/2014/main" id="{B6FFA4A0-4F30-490C-8A53-39941D9A0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252663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Programming Language/Compiler</a:t>
              </a:r>
            </a:p>
          </p:txBody>
        </p:sp>
        <p:sp>
          <p:nvSpPr>
            <p:cNvPr id="100" name="AutoShape 11">
              <a:extLst>
                <a:ext uri="{FF2B5EF4-FFF2-40B4-BE49-F238E27FC236}">
                  <a16:creationId xmlns:a16="http://schemas.microsoft.com/office/drawing/2014/main" id="{CD3CC031-1514-4719-B4DD-1F200F51F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337050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Analog/Digital Circuits</a:t>
              </a:r>
            </a:p>
          </p:txBody>
        </p:sp>
        <p:sp>
          <p:nvSpPr>
            <p:cNvPr id="101" name="AutoShape 12">
              <a:extLst>
                <a:ext uri="{FF2B5EF4-FFF2-40B4-BE49-F238E27FC236}">
                  <a16:creationId xmlns:a16="http://schemas.microsoft.com/office/drawing/2014/main" id="{148CCF79-0C97-491C-8247-1A032683B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5180013"/>
              <a:ext cx="4225925" cy="4587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8207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Physics</a:t>
              </a:r>
            </a:p>
          </p:txBody>
        </p:sp>
      </p:grp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8A2D24A0-8BB8-437B-A5CB-8D54E162D91F}"/>
              </a:ext>
            </a:extLst>
          </p:cNvPr>
          <p:cNvCxnSpPr>
            <a:cxnSpLocks/>
            <a:stCxn id="89" idx="1"/>
            <a:endCxn id="100" idx="3"/>
          </p:cNvCxnSpPr>
          <p:nvPr/>
        </p:nvCxnSpPr>
        <p:spPr bwMode="auto">
          <a:xfrm flipH="1" flipV="1">
            <a:off x="3908413" y="4976372"/>
            <a:ext cx="357553" cy="47453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87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lIns="92075" tIns="46038" rIns="92075" bIns="46038"/>
          <a:lstStyle/>
          <a:p>
            <a:r>
              <a:rPr lang="en-US" altLang="zh-CN" dirty="0"/>
              <a:t>Great Idea #4: Software and Hardware Co-design</a:t>
            </a:r>
            <a:r>
              <a:rPr lang="en-US" altLang="zh-CN" sz="2400" dirty="0">
                <a:latin typeface="黑体" panose="02010609060101010101" pitchFamily="49" charset="-122"/>
              </a:rPr>
              <a:t> </a:t>
            </a:r>
          </a:p>
        </p:txBody>
      </p:sp>
      <p:pic>
        <p:nvPicPr>
          <p:cNvPr id="74759" name="Picture 18" descr="ch01-transf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119188"/>
            <a:ext cx="2574925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Line 5"/>
          <p:cNvSpPr>
            <a:spLocks noChangeShapeType="1"/>
          </p:cNvSpPr>
          <p:nvPr/>
        </p:nvSpPr>
        <p:spPr bwMode="auto">
          <a:xfrm flipV="1">
            <a:off x="250825" y="3124200"/>
            <a:ext cx="8304213" cy="17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61" name="Text Box 6"/>
          <p:cNvSpPr txBox="1">
            <a:spLocks noChangeArrowheads="1"/>
          </p:cNvSpPr>
          <p:nvPr/>
        </p:nvSpPr>
        <p:spPr bwMode="auto">
          <a:xfrm>
            <a:off x="107950" y="2667000"/>
            <a:ext cx="1351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Software</a:t>
            </a:r>
          </a:p>
        </p:txBody>
      </p:sp>
      <p:sp>
        <p:nvSpPr>
          <p:cNvPr id="74762" name="Text Box 7"/>
          <p:cNvSpPr txBox="1">
            <a:spLocks noChangeArrowheads="1"/>
          </p:cNvSpPr>
          <p:nvPr/>
        </p:nvSpPr>
        <p:spPr bwMode="auto">
          <a:xfrm>
            <a:off x="34925" y="3124200"/>
            <a:ext cx="1451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Hardware</a:t>
            </a:r>
          </a:p>
        </p:txBody>
      </p:sp>
      <p:sp>
        <p:nvSpPr>
          <p:cNvPr id="74763" name="Text Box 8"/>
          <p:cNvSpPr txBox="1">
            <a:spLocks noChangeArrowheads="1"/>
          </p:cNvSpPr>
          <p:nvPr/>
        </p:nvSpPr>
        <p:spPr bwMode="auto">
          <a:xfrm>
            <a:off x="5125006" y="1196975"/>
            <a:ext cx="15808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Application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4" name="Text Box 9"/>
          <p:cNvSpPr txBox="1">
            <a:spLocks noChangeArrowheads="1"/>
          </p:cNvSpPr>
          <p:nvPr/>
        </p:nvSpPr>
        <p:spPr bwMode="auto">
          <a:xfrm>
            <a:off x="5216377" y="2428875"/>
            <a:ext cx="1398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Language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5" name="Text Box 10"/>
          <p:cNvSpPr txBox="1">
            <a:spLocks noChangeArrowheads="1"/>
          </p:cNvSpPr>
          <p:nvPr/>
        </p:nvSpPr>
        <p:spPr bwMode="auto">
          <a:xfrm>
            <a:off x="3275856" y="2878474"/>
            <a:ext cx="5279182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Machine Architecture, ISA </a:t>
            </a:r>
          </a:p>
        </p:txBody>
      </p:sp>
      <p:sp>
        <p:nvSpPr>
          <p:cNvPr id="74766" name="Text Box 11"/>
          <p:cNvSpPr txBox="1">
            <a:spLocks noChangeArrowheads="1"/>
          </p:cNvSpPr>
          <p:nvPr/>
        </p:nvSpPr>
        <p:spPr bwMode="auto">
          <a:xfrm>
            <a:off x="4933448" y="3679825"/>
            <a:ext cx="196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Microarchiture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7" name="Text Box 12"/>
          <p:cNvSpPr txBox="1">
            <a:spLocks noChangeArrowheads="1"/>
          </p:cNvSpPr>
          <p:nvPr/>
        </p:nvSpPr>
        <p:spPr bwMode="auto">
          <a:xfrm>
            <a:off x="5053673" y="4406900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Logic and IC</a:t>
            </a:r>
          </a:p>
        </p:txBody>
      </p:sp>
      <p:sp>
        <p:nvSpPr>
          <p:cNvPr id="74768" name="Text Box 13"/>
          <p:cNvSpPr txBox="1">
            <a:spLocks noChangeArrowheads="1"/>
          </p:cNvSpPr>
          <p:nvPr/>
        </p:nvSpPr>
        <p:spPr bwMode="auto">
          <a:xfrm>
            <a:off x="5409540" y="5480050"/>
            <a:ext cx="10118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Device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9" name="Text Box 14"/>
          <p:cNvSpPr txBox="1">
            <a:spLocks noChangeArrowheads="1"/>
          </p:cNvSpPr>
          <p:nvPr/>
        </p:nvSpPr>
        <p:spPr bwMode="auto">
          <a:xfrm>
            <a:off x="5965825" y="5791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Franklin Gothic Dem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70" name="Text Box 16"/>
          <p:cNvSpPr txBox="1">
            <a:spLocks noChangeArrowheads="1"/>
          </p:cNvSpPr>
          <p:nvPr/>
        </p:nvSpPr>
        <p:spPr bwMode="auto">
          <a:xfrm>
            <a:off x="4106298" y="1796324"/>
            <a:ext cx="3618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Algorithm &amp; Data Structure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日期占位符 3">
            <a:extLst>
              <a:ext uri="{FF2B5EF4-FFF2-40B4-BE49-F238E27FC236}">
                <a16:creationId xmlns:a16="http://schemas.microsoft.com/office/drawing/2014/main" id="{B59DD392-465B-41C0-B167-6CC4400A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B8A4F1D5-16A0-438E-A209-060EE77F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B838B1-0048-4859-9317-A42DFA778014}"/>
              </a:ext>
            </a:extLst>
          </p:cNvPr>
          <p:cNvSpPr/>
          <p:nvPr/>
        </p:nvSpPr>
        <p:spPr>
          <a:xfrm>
            <a:off x="2120900" y="6051238"/>
            <a:ext cx="6434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en-US" altLang="zh-CN" sz="2400" b="1" baseline="0" dirty="0">
                <a:solidFill>
                  <a:srgbClr val="FF3300"/>
                </a:solidFill>
              </a:rPr>
              <a:t>Computer System: Layers of Abstraction</a:t>
            </a:r>
            <a:endParaRPr lang="zh-CN" altLang="en-US" sz="2400" b="1" baseline="0" dirty="0">
              <a:solidFill>
                <a:srgbClr val="FF3300"/>
              </a:solidFill>
            </a:endParaRP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7C49EDD7-857E-443A-A503-3052502B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508500"/>
            <a:ext cx="1439862" cy="649288"/>
          </a:xfrm>
          <a:prstGeom prst="wedgeRoundRectCallout">
            <a:avLst>
              <a:gd name="adj1" fmla="val -99543"/>
              <a:gd name="adj2" fmla="val -2844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Now, You are Here.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1_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4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5607</TotalTime>
  <Pages>0</Pages>
  <Words>1724</Words>
  <Characters>0</Characters>
  <Application>Microsoft Office PowerPoint</Application>
  <DocSecurity>0</DocSecurity>
  <PresentationFormat>全屏显示(4:3)</PresentationFormat>
  <Lines>0</Lines>
  <Paragraphs>599</Paragraphs>
  <Slides>39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39</vt:i4>
      </vt:variant>
    </vt:vector>
  </HeadingPairs>
  <TitlesOfParts>
    <vt:vector size="61" baseType="lpstr">
      <vt:lpstr>Courier</vt:lpstr>
      <vt:lpstr>Gungsuh</vt:lpstr>
      <vt:lpstr>仿宋</vt:lpstr>
      <vt:lpstr>黑体</vt:lpstr>
      <vt:lpstr>华文新魏</vt:lpstr>
      <vt:lpstr>楷体</vt:lpstr>
      <vt:lpstr>楷体</vt:lpstr>
      <vt:lpstr>宋体</vt:lpstr>
      <vt:lpstr>微软雅黑</vt:lpstr>
      <vt:lpstr>Arial</vt:lpstr>
      <vt:lpstr>Calibri</vt:lpstr>
      <vt:lpstr>Corbel</vt:lpstr>
      <vt:lpstr>Franklin Gothic Book</vt:lpstr>
      <vt:lpstr>Franklin Gothic Demi</vt:lpstr>
      <vt:lpstr>Tahoma</vt:lpstr>
      <vt:lpstr>Times New Roman</vt:lpstr>
      <vt:lpstr>Wingdings</vt:lpstr>
      <vt:lpstr>Wingdings 3</vt:lpstr>
      <vt:lpstr>1_Office 主题​​</vt:lpstr>
      <vt:lpstr>1_学术交流模板3-中文</vt:lpstr>
      <vt:lpstr>2_Office 主题​​</vt:lpstr>
      <vt:lpstr>学术交流模板3-中文</vt:lpstr>
      <vt:lpstr>Chapter 3-3   Sequential Logic Circuits</vt:lpstr>
      <vt:lpstr>PowerPoint 演示文稿</vt:lpstr>
      <vt:lpstr>PowerPoint 演示文稿</vt:lpstr>
      <vt:lpstr>Review</vt:lpstr>
      <vt:lpstr>Basic Logical Structure</vt:lpstr>
      <vt:lpstr>Today</vt:lpstr>
      <vt:lpstr>Approach: Bottom Up </vt:lpstr>
      <vt:lpstr>Great Idea #3: Abstraction Helps Us Manage Complexity</vt:lpstr>
      <vt:lpstr>Great Idea #4: Software and Hardware Co-design </vt:lpstr>
      <vt:lpstr>PowerPoint 演示文稿</vt:lpstr>
      <vt:lpstr>State Machine</vt:lpstr>
      <vt:lpstr>Combinational vs. Sequential</vt:lpstr>
      <vt:lpstr>State</vt:lpstr>
      <vt:lpstr>State of Sequential Lock</vt:lpstr>
      <vt:lpstr>State Diagram</vt:lpstr>
      <vt:lpstr>Finite State Machine</vt:lpstr>
      <vt:lpstr>Implementing a Finite State Machine</vt:lpstr>
      <vt:lpstr>The Clock</vt:lpstr>
      <vt:lpstr>Storage: Master-Slave Flipflop</vt:lpstr>
      <vt:lpstr>PowerPoint 演示文稿</vt:lpstr>
      <vt:lpstr>Storage</vt:lpstr>
      <vt:lpstr>Complete Example</vt:lpstr>
      <vt:lpstr>Traffic Sign State Diagram</vt:lpstr>
      <vt:lpstr>Traffic Sign State Diagram: State 00</vt:lpstr>
      <vt:lpstr>Traffic Sign State Diagram: State 01</vt:lpstr>
      <vt:lpstr>Traffic Sign State Diagram: State 10</vt:lpstr>
      <vt:lpstr>Traffic Sign State Diagram: State 11</vt:lpstr>
      <vt:lpstr>Traffic Sign State Diagram: State 00</vt:lpstr>
      <vt:lpstr>Traffic Sign Truth Tables</vt:lpstr>
      <vt:lpstr>Traffic Sign Logic</vt:lpstr>
      <vt:lpstr>PowerPoint 演示文稿</vt:lpstr>
      <vt:lpstr>PowerPoint 演示文稿</vt:lpstr>
      <vt:lpstr>From Logic to Data Path</vt:lpstr>
      <vt:lpstr>PowerPoint 演示文稿</vt:lpstr>
      <vt:lpstr>PowerPoint 演示文稿</vt:lpstr>
      <vt:lpstr>Summary</vt:lpstr>
      <vt:lpstr>Summary</vt:lpstr>
      <vt:lpstr>LC-3 Data Path</vt:lpstr>
      <vt:lpstr>Next Time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Miao Fuyou</cp:lastModifiedBy>
  <cp:revision>650</cp:revision>
  <cp:lastPrinted>2021-08-23T01:27:26Z</cp:lastPrinted>
  <dcterms:created xsi:type="dcterms:W3CDTF">2012-09-03T16:09:03Z</dcterms:created>
  <dcterms:modified xsi:type="dcterms:W3CDTF">2023-09-06T13:56:40Z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